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5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2" r:id="rId24"/>
    <p:sldId id="283" r:id="rId25"/>
    <p:sldId id="284" r:id="rId26"/>
    <p:sldId id="287" r:id="rId27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471" y="908172"/>
            <a:ext cx="3544761" cy="331648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1066799"/>
            <a:ext cx="3048000" cy="28194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2151" y="2624313"/>
            <a:ext cx="4721352" cy="422757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7224" y="2819400"/>
            <a:ext cx="4151376" cy="3657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38048" y="69850"/>
            <a:ext cx="7867903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RASHMI</a:t>
            </a:r>
            <a:r>
              <a:rPr spc="-10" dirty="0"/>
              <a:t> PANDEY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4/3/2020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RASHMI</a:t>
            </a:r>
            <a:r>
              <a:rPr spc="-10" dirty="0"/>
              <a:t> PANDEY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4/3/2020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RASHMI</a:t>
            </a:r>
            <a:r>
              <a:rPr spc="-10" dirty="0"/>
              <a:t> PANDEY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4/3/2020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RASHMI</a:t>
            </a:r>
            <a:r>
              <a:rPr spc="-10" dirty="0"/>
              <a:t> PANDEY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4/3/2020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RASHMI</a:t>
            </a:r>
            <a:r>
              <a:rPr spc="-10" dirty="0"/>
              <a:t> PANDEY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4/3/2020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2888" y="2473579"/>
            <a:ext cx="1538223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65187" y="1597025"/>
            <a:ext cx="7085330" cy="2538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RASHMI</a:t>
            </a:r>
            <a:r>
              <a:rPr spc="-10" dirty="0"/>
              <a:t> PANDEY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4/3/2020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4680"/>
            <a:ext cx="2444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image" Target="../media/image54.jpe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048" y="69850"/>
            <a:ext cx="7867903" cy="677108"/>
          </a:xfrm>
        </p:spPr>
        <p:txBody>
          <a:bodyPr/>
          <a:lstStyle/>
          <a:p>
            <a:r>
              <a:rPr lang="en-US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PROCESSING OF TEA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116" y="928116"/>
            <a:ext cx="7073265" cy="5264150"/>
          </a:xfrm>
          <a:custGeom>
            <a:avLst/>
            <a:gdLst/>
            <a:ahLst/>
            <a:cxnLst/>
            <a:rect l="l" t="t" r="r" b="b"/>
            <a:pathLst>
              <a:path w="7073265" h="5264150">
                <a:moveTo>
                  <a:pt x="0" y="5263896"/>
                </a:moveTo>
                <a:lnTo>
                  <a:pt x="7072883" y="5263896"/>
                </a:lnTo>
                <a:lnTo>
                  <a:pt x="7072883" y="0"/>
                </a:lnTo>
                <a:lnTo>
                  <a:pt x="0" y="0"/>
                </a:lnTo>
                <a:lnTo>
                  <a:pt x="0" y="5263896"/>
                </a:lnTo>
                <a:close/>
              </a:path>
            </a:pathLst>
          </a:custGeom>
          <a:ln w="57912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7465" y="958748"/>
            <a:ext cx="1754505" cy="75755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40335" indent="-128270">
              <a:lnSpc>
                <a:spcPct val="100000"/>
              </a:lnSpc>
              <a:spcBef>
                <a:spcPts val="1060"/>
              </a:spcBef>
              <a:buFont typeface="Arial"/>
              <a:buChar char="•"/>
              <a:tabLst>
                <a:tab pos="140970" algn="l"/>
              </a:tabLst>
            </a:pP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Janam</a:t>
            </a:r>
            <a:r>
              <a:rPr sz="1600" b="1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plucking: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965"/>
              </a:spcBef>
            </a:pP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Imperial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51326" y="958748"/>
            <a:ext cx="41700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Proved</a:t>
            </a:r>
            <a:r>
              <a:rPr sz="1600" spc="48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superior</a:t>
            </a:r>
            <a:r>
              <a:rPr sz="1600" spc="49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in</a:t>
            </a:r>
            <a:r>
              <a:rPr sz="1600" spc="48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North</a:t>
            </a:r>
            <a:r>
              <a:rPr sz="1600" spc="49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East</a:t>
            </a:r>
            <a:r>
              <a:rPr sz="1600" spc="49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India</a:t>
            </a:r>
            <a:r>
              <a:rPr sz="1600" spc="48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under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soil</a:t>
            </a:r>
            <a:r>
              <a:rPr sz="1600" spc="-9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environmental</a:t>
            </a:r>
            <a:r>
              <a:rPr sz="1600" spc="-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condition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7465" y="2056536"/>
            <a:ext cx="207898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buSzPct val="93750"/>
              <a:buFont typeface="Arial"/>
              <a:buChar char="•"/>
              <a:tabLst>
                <a:tab pos="84455" algn="l"/>
              </a:tabLst>
            </a:pP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Fine</a:t>
            </a:r>
            <a:r>
              <a:rPr sz="1600" b="1" spc="-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plucking</a:t>
            </a:r>
            <a:r>
              <a:rPr sz="1600" b="1" spc="-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D0D0D"/>
                </a:solidFill>
                <a:latin typeface="Arial"/>
                <a:cs typeface="Arial"/>
              </a:rPr>
              <a:t>or: 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mother</a:t>
            </a:r>
            <a:r>
              <a:rPr sz="1600" b="1" spc="-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leaf</a:t>
            </a:r>
            <a:r>
              <a:rPr sz="1600" b="1" spc="-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plucking: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1326" y="2056536"/>
            <a:ext cx="41700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(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r>
              <a:rPr sz="1600" spc="4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leaves</a:t>
            </a:r>
            <a:r>
              <a:rPr sz="1600" spc="43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+</a:t>
            </a:r>
            <a:r>
              <a:rPr sz="1600" spc="4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bud</a:t>
            </a:r>
            <a:r>
              <a:rPr sz="1600" spc="4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)</a:t>
            </a:r>
            <a:r>
              <a:rPr sz="1600" spc="4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Plucking</a:t>
            </a:r>
            <a:r>
              <a:rPr sz="1600" spc="4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just</a:t>
            </a:r>
            <a:r>
              <a:rPr sz="1600" spc="4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above</a:t>
            </a:r>
            <a:r>
              <a:rPr sz="1600" spc="4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the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mother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leaf</a:t>
            </a:r>
            <a:r>
              <a:rPr sz="1600" spc="-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(the</a:t>
            </a:r>
            <a:r>
              <a:rPr sz="1600" spc="-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first</a:t>
            </a:r>
            <a:r>
              <a:rPr sz="1600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normal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leaf)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7465" y="3154197"/>
            <a:ext cx="2185670" cy="75692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83820" indent="-71755">
              <a:lnSpc>
                <a:spcPct val="100000"/>
              </a:lnSpc>
              <a:spcBef>
                <a:spcPts val="1060"/>
              </a:spcBef>
              <a:buSzPct val="93750"/>
              <a:buFont typeface="Arial"/>
              <a:buChar char="•"/>
              <a:tabLst>
                <a:tab pos="84455" algn="l"/>
              </a:tabLst>
            </a:pP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Medium</a:t>
            </a:r>
            <a:r>
              <a:rPr sz="1600" b="1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plucking:</a:t>
            </a:r>
            <a:endParaRPr sz="16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  <a:spcBef>
                <a:spcPts val="960"/>
              </a:spcBef>
            </a:pP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or</a:t>
            </a:r>
            <a:r>
              <a:rPr sz="1600" b="1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Fish</a:t>
            </a:r>
            <a:r>
              <a:rPr sz="1600" b="1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leaf</a:t>
            </a:r>
            <a:r>
              <a:rPr sz="1600" b="1" spc="-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plucking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51326" y="3154197"/>
            <a:ext cx="3991610" cy="75692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3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leaves</a:t>
            </a:r>
            <a:r>
              <a:rPr sz="1600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+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bud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Plucking</a:t>
            </a:r>
            <a:r>
              <a:rPr sz="1600" spc="-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at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the</a:t>
            </a:r>
            <a:r>
              <a:rPr sz="1600" spc="-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point</a:t>
            </a:r>
            <a:r>
              <a:rPr sz="1600" spc="-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just</a:t>
            </a:r>
            <a:r>
              <a:rPr sz="1600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above</a:t>
            </a:r>
            <a:r>
              <a:rPr sz="1600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the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fish</a:t>
            </a:r>
            <a:r>
              <a:rPr sz="1600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leaf.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07465" y="4373702"/>
            <a:ext cx="17424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1755">
              <a:lnSpc>
                <a:spcPct val="100000"/>
              </a:lnSpc>
              <a:spcBef>
                <a:spcPts val="95"/>
              </a:spcBef>
              <a:buSzPct val="93750"/>
              <a:buFont typeface="Arial"/>
              <a:buChar char="•"/>
              <a:tabLst>
                <a:tab pos="84455" algn="l"/>
              </a:tabLst>
            </a:pP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Coarse</a:t>
            </a:r>
            <a:r>
              <a:rPr sz="1600" b="1" spc="-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plucking: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51326" y="4373702"/>
            <a:ext cx="2327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more</a:t>
            </a:r>
            <a:r>
              <a:rPr sz="1600" spc="-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than</a:t>
            </a:r>
            <a:r>
              <a:rPr sz="1600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3</a:t>
            </a:r>
            <a:r>
              <a:rPr sz="1600" spc="-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leaves</a:t>
            </a:r>
            <a:r>
              <a:rPr sz="1600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+</a:t>
            </a:r>
            <a:r>
              <a:rPr sz="1600" spc="-25" dirty="0">
                <a:solidFill>
                  <a:srgbClr val="0D0D0D"/>
                </a:solidFill>
                <a:latin typeface="Arial"/>
                <a:cs typeface="Arial"/>
              </a:rPr>
              <a:t> bud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7465" y="5105780"/>
            <a:ext cx="1596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1755">
              <a:lnSpc>
                <a:spcPct val="100000"/>
              </a:lnSpc>
              <a:spcBef>
                <a:spcPts val="95"/>
              </a:spcBef>
              <a:buSzPct val="93750"/>
              <a:buFont typeface="Arial"/>
              <a:buChar char="•"/>
              <a:tabLst>
                <a:tab pos="84455" algn="l"/>
              </a:tabLst>
            </a:pP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Black</a:t>
            </a:r>
            <a:r>
              <a:rPr sz="1600" b="1" spc="-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plucking: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51326" y="4983226"/>
            <a:ext cx="41700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A</a:t>
            </a:r>
            <a:r>
              <a:rPr sz="1600" spc="43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type</a:t>
            </a:r>
            <a:r>
              <a:rPr sz="1600" spc="40" dirty="0">
                <a:solidFill>
                  <a:srgbClr val="0D0D0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of</a:t>
            </a:r>
            <a:r>
              <a:rPr sz="1600" spc="40" dirty="0">
                <a:solidFill>
                  <a:srgbClr val="0D0D0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plucking,</a:t>
            </a:r>
            <a:r>
              <a:rPr sz="1600" spc="40" dirty="0">
                <a:solidFill>
                  <a:srgbClr val="0D0D0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wherein</a:t>
            </a:r>
            <a:r>
              <a:rPr sz="1600" spc="35" dirty="0">
                <a:solidFill>
                  <a:srgbClr val="0D0D0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all</a:t>
            </a:r>
            <a:r>
              <a:rPr sz="1600" spc="35" dirty="0">
                <a:solidFill>
                  <a:srgbClr val="0D0D0D"/>
                </a:solidFill>
                <a:latin typeface="Arial"/>
                <a:cs typeface="Arial"/>
              </a:rPr>
              <a:t> 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projections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above</a:t>
            </a:r>
            <a:r>
              <a:rPr sz="1600" spc="4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plucking</a:t>
            </a:r>
            <a:r>
              <a:rPr sz="1600" spc="4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table,</a:t>
            </a:r>
            <a:r>
              <a:rPr sz="1600" spc="4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except</a:t>
            </a:r>
            <a:r>
              <a:rPr sz="1600" spc="47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janam</a:t>
            </a:r>
            <a:r>
              <a:rPr sz="1600" spc="47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and/or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unopened</a:t>
            </a:r>
            <a:r>
              <a:rPr sz="1600" spc="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buds</a:t>
            </a:r>
            <a:r>
              <a:rPr sz="1600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are</a:t>
            </a:r>
            <a:r>
              <a:rPr sz="1600" spc="-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Arial"/>
                <a:cs typeface="Arial"/>
              </a:rPr>
              <a:t>plucked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6884" y="118859"/>
            <a:ext cx="8574405" cy="934719"/>
            <a:chOff x="246884" y="118859"/>
            <a:chExt cx="8574405" cy="934719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884" y="199615"/>
              <a:ext cx="8574030" cy="65539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0575" y="118859"/>
              <a:ext cx="5945124" cy="9342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988" y="214884"/>
              <a:ext cx="8502396" cy="583692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4988" y="214884"/>
            <a:ext cx="8502650" cy="58420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3200" b="1" spc="-70" dirty="0">
                <a:latin typeface="Arial"/>
                <a:cs typeface="Arial"/>
              </a:rPr>
              <a:t>Plucking</a:t>
            </a:r>
            <a:r>
              <a:rPr sz="3200" b="1" spc="-9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(Harvesting)</a:t>
            </a:r>
            <a:r>
              <a:rPr sz="3200" b="1" spc="-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of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Tea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18263" y="374716"/>
            <a:ext cx="4092575" cy="5269230"/>
            <a:chOff x="4718263" y="374716"/>
            <a:chExt cx="4092575" cy="52692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8263" y="374716"/>
              <a:ext cx="4092020" cy="52689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800" y="533400"/>
              <a:ext cx="3595115" cy="477164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978408" y="0"/>
            <a:ext cx="3587750" cy="6742430"/>
            <a:chOff x="978408" y="0"/>
            <a:chExt cx="3587750" cy="67424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7676" y="2741676"/>
              <a:ext cx="2916936" cy="39121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0808" y="2654299"/>
              <a:ext cx="3092450" cy="4088129"/>
            </a:xfrm>
            <a:custGeom>
              <a:avLst/>
              <a:gdLst/>
              <a:ahLst/>
              <a:cxnLst/>
              <a:rect l="l" t="t" r="r" b="b"/>
              <a:pathLst>
                <a:path w="3092450" h="4088129">
                  <a:moveTo>
                    <a:pt x="3021457" y="71120"/>
                  </a:moveTo>
                  <a:lnTo>
                    <a:pt x="3003804" y="71120"/>
                  </a:lnTo>
                  <a:lnTo>
                    <a:pt x="3003804" y="88900"/>
                  </a:lnTo>
                  <a:lnTo>
                    <a:pt x="3003804" y="3999230"/>
                  </a:lnTo>
                  <a:lnTo>
                    <a:pt x="88392" y="3999230"/>
                  </a:lnTo>
                  <a:lnTo>
                    <a:pt x="88392" y="88900"/>
                  </a:lnTo>
                  <a:lnTo>
                    <a:pt x="3003804" y="88900"/>
                  </a:lnTo>
                  <a:lnTo>
                    <a:pt x="3003804" y="71120"/>
                  </a:lnTo>
                  <a:lnTo>
                    <a:pt x="70713" y="71120"/>
                  </a:lnTo>
                  <a:lnTo>
                    <a:pt x="70713" y="88900"/>
                  </a:lnTo>
                  <a:lnTo>
                    <a:pt x="70713" y="3999230"/>
                  </a:lnTo>
                  <a:lnTo>
                    <a:pt x="70713" y="4017010"/>
                  </a:lnTo>
                  <a:lnTo>
                    <a:pt x="3021457" y="4017010"/>
                  </a:lnTo>
                  <a:lnTo>
                    <a:pt x="3021457" y="3999496"/>
                  </a:lnTo>
                  <a:lnTo>
                    <a:pt x="3021457" y="3999230"/>
                  </a:lnTo>
                  <a:lnTo>
                    <a:pt x="3021457" y="88900"/>
                  </a:lnTo>
                  <a:lnTo>
                    <a:pt x="3021457" y="71120"/>
                  </a:lnTo>
                  <a:close/>
                </a:path>
                <a:path w="3092450" h="4088129">
                  <a:moveTo>
                    <a:pt x="3092196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0" y="4034790"/>
                  </a:lnTo>
                  <a:lnTo>
                    <a:pt x="0" y="4088130"/>
                  </a:lnTo>
                  <a:lnTo>
                    <a:pt x="3092196" y="4088130"/>
                  </a:lnTo>
                  <a:lnTo>
                    <a:pt x="3092196" y="4034853"/>
                  </a:lnTo>
                  <a:lnTo>
                    <a:pt x="3092196" y="53594"/>
                  </a:lnTo>
                  <a:lnTo>
                    <a:pt x="3039110" y="53594"/>
                  </a:lnTo>
                  <a:lnTo>
                    <a:pt x="3039110" y="4034790"/>
                  </a:lnTo>
                  <a:lnTo>
                    <a:pt x="53035" y="4034790"/>
                  </a:lnTo>
                  <a:lnTo>
                    <a:pt x="53035" y="53340"/>
                  </a:lnTo>
                  <a:lnTo>
                    <a:pt x="3092196" y="53340"/>
                  </a:lnTo>
                  <a:lnTo>
                    <a:pt x="30921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8408" y="0"/>
              <a:ext cx="3587623" cy="30419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3480" y="152400"/>
              <a:ext cx="3017520" cy="25146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smtClean="0"/>
              <a:t>Y</a:t>
            </a:r>
            <a:endParaRPr spc="-10"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smtClean="0"/>
              <a:t>Y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244" y="214884"/>
            <a:ext cx="8229600" cy="513715"/>
          </a:xfrm>
          <a:prstGeom prst="rect">
            <a:avLst/>
          </a:prstGeom>
          <a:solidFill>
            <a:srgbClr val="77923B"/>
          </a:solidFill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900" spc="-10" dirty="0"/>
              <a:t>Different</a:t>
            </a:r>
            <a:r>
              <a:rPr sz="2900" spc="-100" dirty="0"/>
              <a:t> </a:t>
            </a:r>
            <a:r>
              <a:rPr sz="2900" dirty="0"/>
              <a:t>standards</a:t>
            </a:r>
            <a:r>
              <a:rPr sz="2900" spc="-70" dirty="0"/>
              <a:t> </a:t>
            </a:r>
            <a:r>
              <a:rPr sz="2900" dirty="0"/>
              <a:t>of</a:t>
            </a:r>
            <a:r>
              <a:rPr sz="2900" spc="-85" dirty="0"/>
              <a:t> </a:t>
            </a:r>
            <a:r>
              <a:rPr sz="2900" dirty="0"/>
              <a:t>tea</a:t>
            </a:r>
            <a:r>
              <a:rPr sz="2900" spc="-80" dirty="0"/>
              <a:t> </a:t>
            </a:r>
            <a:r>
              <a:rPr sz="2900" spc="-10" dirty="0"/>
              <a:t>plucking</a:t>
            </a:r>
            <a:endParaRPr sz="29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14350" y="976312"/>
          <a:ext cx="8329293" cy="4774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3895"/>
                <a:gridCol w="1816100"/>
                <a:gridCol w="2496820"/>
                <a:gridCol w="1666239"/>
                <a:gridCol w="1666239"/>
              </a:tblGrid>
              <a:tr h="1005205"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S.N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433705" marR="293370" indent="-1708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Category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plucking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759460" marR="481965" indent="-26670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2000" b="1" spc="2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shoot detached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147320" marR="139700" indent="20256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Plucking 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2000" b="1" spc="-9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(days)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99695" indent="-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spc="7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Net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crop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gain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loss 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over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standard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Fine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spc="-95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1+B,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90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2+B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single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banjhi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spc="-4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11.3%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Standard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508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45" dirty="0">
                          <a:latin typeface="Times New Roman"/>
                          <a:cs typeface="Times New Roman"/>
                        </a:rPr>
                        <a:t>Large</a:t>
                      </a: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1+B,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90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2+B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&amp; </a:t>
                      </a: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single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banjhi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-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537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3.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Medium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95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2+B,</a:t>
                      </a:r>
                      <a:r>
                        <a:rPr sz="20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90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65" dirty="0">
                          <a:latin typeface="Times New Roman"/>
                          <a:cs typeface="Times New Roman"/>
                        </a:rPr>
                        <a:t>single</a:t>
                      </a:r>
                      <a:r>
                        <a:rPr sz="2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double</a:t>
                      </a:r>
                      <a:r>
                        <a:rPr sz="20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banjhi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7-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+0.5%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4.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Course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5200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95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2+B,</a:t>
                      </a:r>
                      <a:r>
                        <a:rPr sz="20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3+B</a:t>
                      </a: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80" dirty="0">
                          <a:latin typeface="Times New Roman"/>
                          <a:cs typeface="Times New Roman"/>
                        </a:rPr>
                        <a:t>all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banjhi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8-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+26.2%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550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5.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spc="-114" dirty="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sz="2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course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spc="-95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3+B,</a:t>
                      </a: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95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banjhi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8-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+38.4%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50240" y="6191199"/>
            <a:ext cx="7253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(Single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banjhi=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leaf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banjhi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bud,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Double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banjhi=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two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leaves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banjhi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bud)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4" y="2500883"/>
            <a:ext cx="2857500" cy="1714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988" y="451104"/>
            <a:ext cx="2715768" cy="18348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2383" y="403859"/>
            <a:ext cx="2785872" cy="18821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4800" y="4724400"/>
            <a:ext cx="2540508" cy="1905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00400" y="2514600"/>
            <a:ext cx="2822448" cy="18790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86884" y="4786884"/>
            <a:ext cx="2583180" cy="19278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01128" y="4858511"/>
            <a:ext cx="1394459" cy="185623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24200" y="4776215"/>
            <a:ext cx="1499615" cy="192938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01511" y="428243"/>
            <a:ext cx="2927604" cy="178460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143244" y="2500883"/>
            <a:ext cx="2714244" cy="171450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-4572" y="0"/>
            <a:ext cx="9153525" cy="439420"/>
            <a:chOff x="-4572" y="0"/>
            <a:chExt cx="9153525" cy="439420"/>
          </a:xfrm>
        </p:grpSpPr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368805"/>
              <a:ext cx="9143999" cy="655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0"/>
              <a:ext cx="9144000" cy="3688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0"/>
              <a:ext cx="9144000" cy="368935"/>
            </a:xfrm>
            <a:custGeom>
              <a:avLst/>
              <a:gdLst/>
              <a:ahLst/>
              <a:cxnLst/>
              <a:rect l="l" t="t" r="r" b="b"/>
              <a:pathLst>
                <a:path w="9144000" h="368935">
                  <a:moveTo>
                    <a:pt x="0" y="368808"/>
                  </a:moveTo>
                  <a:lnTo>
                    <a:pt x="9144000" y="36880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3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721101" y="8635"/>
            <a:ext cx="37007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solidFill>
                  <a:srgbClr val="FFFF00"/>
                </a:solidFill>
                <a:latin typeface="Arial"/>
                <a:cs typeface="Arial"/>
              </a:rPr>
              <a:t>Plucking</a:t>
            </a:r>
            <a:r>
              <a:rPr sz="1800" b="1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types</a:t>
            </a:r>
            <a:r>
              <a:rPr sz="1800" b="1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00"/>
                </a:solidFill>
                <a:latin typeface="Arial"/>
                <a:cs typeface="Arial"/>
              </a:rPr>
              <a:t>(Harvesting)</a:t>
            </a:r>
            <a:r>
              <a:rPr sz="1800" b="1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sz="18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00"/>
                </a:solidFill>
                <a:latin typeface="Arial"/>
                <a:cs typeface="Arial"/>
              </a:rPr>
              <a:t>Tea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00" y="643127"/>
            <a:ext cx="7900670" cy="702945"/>
          </a:xfrm>
          <a:prstGeom prst="rect">
            <a:avLst/>
          </a:prstGeom>
          <a:solidFill>
            <a:srgbClr val="4F6128"/>
          </a:solidFill>
        </p:spPr>
        <p:txBody>
          <a:bodyPr vert="horz" wrap="square" lIns="0" tIns="48260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380"/>
              </a:spcBef>
            </a:pPr>
            <a:r>
              <a:rPr sz="3600" b="1" dirty="0">
                <a:latin typeface="Calibri"/>
                <a:cs typeface="Calibri"/>
              </a:rPr>
              <a:t>Packing</a:t>
            </a:r>
            <a:r>
              <a:rPr sz="3600" b="1" spc="-80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of</a:t>
            </a:r>
            <a:r>
              <a:rPr sz="3600" b="1" spc="-70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plucked</a:t>
            </a:r>
            <a:r>
              <a:rPr sz="3600" b="1" spc="-45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leaves</a:t>
            </a:r>
            <a:r>
              <a:rPr sz="3600" b="1" spc="-65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for</a:t>
            </a:r>
            <a:r>
              <a:rPr sz="3600" b="1" spc="-65" dirty="0">
                <a:latin typeface="Calibri"/>
                <a:cs typeface="Calibri"/>
              </a:rPr>
              <a:t> </a:t>
            </a:r>
            <a:r>
              <a:rPr sz="3600" b="1" spc="-10" dirty="0">
                <a:latin typeface="Calibri"/>
                <a:cs typeface="Calibri"/>
              </a:rPr>
              <a:t>processing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5255" y="1642872"/>
            <a:ext cx="4076700" cy="38938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615" y="1714500"/>
            <a:ext cx="4296155" cy="38572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smtClean="0"/>
              <a:t>Y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4117" y="1411507"/>
            <a:ext cx="5792994" cy="430533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81277" y="0"/>
            <a:ext cx="3119755" cy="841375"/>
            <a:chOff x="2781277" y="0"/>
            <a:chExt cx="3119755" cy="8413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1277" y="134024"/>
              <a:ext cx="3119672" cy="4528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6080" y="0"/>
              <a:ext cx="2827020" cy="8412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9400" y="152400"/>
              <a:ext cx="3048000" cy="3810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19400" y="152400"/>
            <a:ext cx="3048000" cy="38100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1475">
              <a:lnSpc>
                <a:spcPts val="3000"/>
              </a:lnSpc>
            </a:pPr>
            <a:r>
              <a:rPr sz="2900" b="1" spc="-50" dirty="0">
                <a:solidFill>
                  <a:srgbClr val="000000"/>
                </a:solidFill>
                <a:latin typeface="Times New Roman"/>
                <a:cs typeface="Times New Roman"/>
              </a:rPr>
              <a:t>Tea</a:t>
            </a:r>
            <a:r>
              <a:rPr sz="2900" b="1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processing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smtClean="0"/>
              <a:t>Y</a:t>
            </a: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6403" y="102107"/>
            <a:ext cx="6944359" cy="6410325"/>
            <a:chOff x="946403" y="102107"/>
            <a:chExt cx="6944359" cy="64103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4374" y="685799"/>
              <a:ext cx="4415567" cy="58003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44445" y="672845"/>
              <a:ext cx="4535805" cy="5826760"/>
            </a:xfrm>
            <a:custGeom>
              <a:avLst/>
              <a:gdLst/>
              <a:ahLst/>
              <a:cxnLst/>
              <a:rect l="l" t="t" r="r" b="b"/>
              <a:pathLst>
                <a:path w="4535805" h="5826760">
                  <a:moveTo>
                    <a:pt x="0" y="5826252"/>
                  </a:moveTo>
                  <a:lnTo>
                    <a:pt x="4535424" y="5826252"/>
                  </a:lnTo>
                  <a:lnTo>
                    <a:pt x="4535424" y="0"/>
                  </a:lnTo>
                  <a:lnTo>
                    <a:pt x="0" y="0"/>
                  </a:lnTo>
                  <a:lnTo>
                    <a:pt x="0" y="582625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403" y="102107"/>
              <a:ext cx="6944106" cy="67284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4917" y="185115"/>
            <a:ext cx="17697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65" dirty="0">
                <a:latin typeface="Times New Roman"/>
                <a:cs typeface="Times New Roman"/>
              </a:rPr>
              <a:t>Tea</a:t>
            </a:r>
            <a:r>
              <a:rPr sz="2200" b="1" spc="-6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processing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4919" y="563864"/>
            <a:ext cx="4199255" cy="5408930"/>
            <a:chOff x="2154919" y="563864"/>
            <a:chExt cx="4199255" cy="5408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4919" y="563864"/>
              <a:ext cx="4198652" cy="54086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9799" y="609599"/>
              <a:ext cx="4038600" cy="52578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90749" y="590549"/>
              <a:ext cx="4076700" cy="5295900"/>
            </a:xfrm>
            <a:custGeom>
              <a:avLst/>
              <a:gdLst/>
              <a:ahLst/>
              <a:cxnLst/>
              <a:rect l="l" t="t" r="r" b="b"/>
              <a:pathLst>
                <a:path w="4076700" h="5295900">
                  <a:moveTo>
                    <a:pt x="0" y="5295900"/>
                  </a:moveTo>
                  <a:lnTo>
                    <a:pt x="4076700" y="5295900"/>
                  </a:lnTo>
                  <a:lnTo>
                    <a:pt x="4076700" y="0"/>
                  </a:lnTo>
                  <a:lnTo>
                    <a:pt x="0" y="0"/>
                  </a:lnTo>
                  <a:lnTo>
                    <a:pt x="0" y="52959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lang="en-US" spc="-10" dirty="0" smtClean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362" y="229361"/>
            <a:ext cx="8305800" cy="1431290"/>
          </a:xfrm>
          <a:custGeom>
            <a:avLst/>
            <a:gdLst/>
            <a:ahLst/>
            <a:cxnLst/>
            <a:rect l="l" t="t" r="r" b="b"/>
            <a:pathLst>
              <a:path w="8305800" h="1431289">
                <a:moveTo>
                  <a:pt x="0" y="1431036"/>
                </a:moveTo>
                <a:lnTo>
                  <a:pt x="8305800" y="1431036"/>
                </a:lnTo>
                <a:lnTo>
                  <a:pt x="8305800" y="0"/>
                </a:lnTo>
                <a:lnTo>
                  <a:pt x="0" y="0"/>
                </a:lnTo>
                <a:lnTo>
                  <a:pt x="0" y="1431036"/>
                </a:lnTo>
                <a:close/>
              </a:path>
            </a:pathLst>
          </a:custGeom>
          <a:ln w="25908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40" y="249428"/>
            <a:ext cx="1547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omic Sans MS"/>
                <a:cs typeface="Comic Sans MS"/>
              </a:rPr>
              <a:t>1.</a:t>
            </a:r>
            <a:r>
              <a:rPr sz="1800" b="1" spc="-1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omic Sans MS"/>
                <a:cs typeface="Comic Sans MS"/>
              </a:rPr>
              <a:t>Withering: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485292"/>
            <a:ext cx="3460115" cy="75692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83820" indent="-71755">
              <a:lnSpc>
                <a:spcPct val="100000"/>
              </a:lnSpc>
              <a:spcBef>
                <a:spcPts val="1060"/>
              </a:spcBef>
              <a:buSzPct val="93750"/>
              <a:buFont typeface="Arial"/>
              <a:buChar char="•"/>
              <a:tabLst>
                <a:tab pos="84455" algn="l"/>
              </a:tabLst>
            </a:pPr>
            <a:r>
              <a:rPr sz="1600" dirty="0">
                <a:latin typeface="Times New Roman"/>
                <a:cs typeface="Times New Roman"/>
              </a:rPr>
              <a:t>Removal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surface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moisture from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leaves</a:t>
            </a:r>
            <a:endParaRPr sz="1600">
              <a:latin typeface="Times New Roman"/>
              <a:cs typeface="Times New Roman"/>
            </a:endParaRPr>
          </a:p>
          <a:p>
            <a:pPr marL="134620" indent="-121920">
              <a:lnSpc>
                <a:spcPct val="100000"/>
              </a:lnSpc>
              <a:spcBef>
                <a:spcPts val="960"/>
              </a:spcBef>
              <a:buSzPct val="93750"/>
              <a:buFont typeface="Arial"/>
              <a:buChar char="•"/>
              <a:tabLst>
                <a:tab pos="134620" algn="l"/>
              </a:tabLst>
            </a:pPr>
            <a:r>
              <a:rPr sz="1600" dirty="0">
                <a:latin typeface="Times New Roman"/>
                <a:cs typeface="Times New Roman"/>
              </a:rPr>
              <a:t>Increases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organic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PPO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activity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953000" y="405129"/>
          <a:ext cx="3809364" cy="1111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0"/>
                <a:gridCol w="1123314"/>
              </a:tblGrid>
              <a:tr h="3708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b="1" spc="-25" dirty="0">
                          <a:solidFill>
                            <a:srgbClr val="6F2F9F"/>
                          </a:solidFill>
                          <a:latin typeface="Arial"/>
                          <a:cs typeface="Arial"/>
                        </a:rPr>
                        <a:t>CTC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b="1" spc="-10" dirty="0">
                          <a:solidFill>
                            <a:srgbClr val="00AFEF"/>
                          </a:solidFill>
                          <a:latin typeface="Arial"/>
                          <a:cs typeface="Arial"/>
                        </a:rPr>
                        <a:t>Orthodox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Cambria"/>
                          <a:cs typeface="Cambria"/>
                        </a:rPr>
                        <a:t>Leaf</a:t>
                      </a:r>
                      <a:r>
                        <a:rPr sz="1400" b="1" spc="-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latin typeface="Cambria"/>
                          <a:cs typeface="Cambria"/>
                        </a:rPr>
                        <a:t>moisture</a:t>
                      </a:r>
                      <a:r>
                        <a:rPr sz="1400" b="1" spc="-3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latin typeface="Cambria"/>
                          <a:cs typeface="Cambria"/>
                        </a:rPr>
                        <a:t>content</a:t>
                      </a:r>
                      <a:r>
                        <a:rPr sz="1400" b="1" spc="-4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Cambria"/>
                          <a:cs typeface="Cambria"/>
                        </a:rPr>
                        <a:t>70-</a:t>
                      </a:r>
                      <a:r>
                        <a:rPr sz="1400" spc="-25" dirty="0">
                          <a:latin typeface="Cambria"/>
                          <a:cs typeface="Cambria"/>
                        </a:rPr>
                        <a:t>75%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9BBA5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50-</a:t>
                      </a:r>
                      <a:r>
                        <a:rPr sz="1400" spc="-25" dirty="0">
                          <a:latin typeface="Cambria"/>
                          <a:cs typeface="Cambria"/>
                        </a:rPr>
                        <a:t>55%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9BBA58"/>
                      </a:solidFill>
                      <a:prstDash val="solid"/>
                    </a:lnT>
                    <a:solidFill>
                      <a:srgbClr val="9BBA58">
                        <a:alpha val="19999"/>
                      </a:srgbClr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Cambria"/>
                          <a:cs typeface="Cambria"/>
                        </a:rPr>
                        <a:t>Duration</a:t>
                      </a:r>
                      <a:r>
                        <a:rPr sz="1400" b="1" spc="-4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Cambria"/>
                          <a:cs typeface="Cambria"/>
                        </a:rPr>
                        <a:t>10-15</a:t>
                      </a:r>
                      <a:r>
                        <a:rPr sz="1400" spc="-2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50" dirty="0">
                          <a:latin typeface="Cambria"/>
                          <a:cs typeface="Cambria"/>
                        </a:rPr>
                        <a:t>h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18-24</a:t>
                      </a:r>
                      <a:r>
                        <a:rPr sz="1400" spc="-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50" dirty="0">
                          <a:latin typeface="Cambria"/>
                          <a:cs typeface="Cambria"/>
                        </a:rPr>
                        <a:t>h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60814" y="3720096"/>
            <a:ext cx="9083675" cy="2992120"/>
            <a:chOff x="60814" y="3720096"/>
            <a:chExt cx="9083675" cy="29921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14" y="3727424"/>
              <a:ext cx="3351567" cy="293588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456" y="3886199"/>
              <a:ext cx="2854452" cy="2438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57727" y="3720096"/>
              <a:ext cx="3236976" cy="29794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799" y="3915155"/>
              <a:ext cx="2667000" cy="24094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9528" y="3744429"/>
              <a:ext cx="3014471" cy="29673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24599" y="3939539"/>
              <a:ext cx="2590800" cy="239725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1761" y="1829561"/>
            <a:ext cx="8610600" cy="1569720"/>
          </a:xfrm>
          <a:prstGeom prst="rect">
            <a:avLst/>
          </a:prstGeom>
          <a:ln w="25907">
            <a:solidFill>
              <a:srgbClr val="9BBA58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marL="161925" indent="-72390">
              <a:lnSpc>
                <a:spcPct val="100000"/>
              </a:lnSpc>
              <a:spcBef>
                <a:spcPts val="915"/>
              </a:spcBef>
              <a:buSzPct val="93750"/>
              <a:buChar char="•"/>
              <a:tabLst>
                <a:tab pos="162560" algn="l"/>
              </a:tabLst>
            </a:pPr>
            <a:r>
              <a:rPr sz="1600" spc="-10" dirty="0">
                <a:latin typeface="Arial"/>
                <a:cs typeface="Arial"/>
              </a:rPr>
              <a:t>Tea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manufacture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involves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disruption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cellular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integrity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tea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leaves,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thereby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enabling</a:t>
            </a:r>
            <a:endParaRPr sz="16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mixing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substrates</a:t>
            </a:r>
            <a:r>
              <a:rPr sz="16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Arial"/>
                <a:cs typeface="Arial"/>
              </a:rPr>
              <a:t>(polyphenols)</a:t>
            </a:r>
            <a:r>
              <a:rPr sz="16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6FC0"/>
                </a:solidFill>
                <a:latin typeface="Arial"/>
                <a:cs typeface="Arial"/>
              </a:rPr>
              <a:t>enzymes</a:t>
            </a:r>
            <a:r>
              <a:rPr sz="1600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Arial"/>
                <a:cs typeface="Arial"/>
              </a:rPr>
              <a:t>(polyphenol</a:t>
            </a:r>
            <a:r>
              <a:rPr sz="1600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Arial"/>
                <a:cs typeface="Arial"/>
              </a:rPr>
              <a:t>oxidases).</a:t>
            </a:r>
            <a:endParaRPr sz="1600">
              <a:latin typeface="Arial"/>
              <a:cs typeface="Arial"/>
            </a:endParaRPr>
          </a:p>
          <a:p>
            <a:pPr marL="90170" marR="83820">
              <a:lnSpc>
                <a:spcPct val="150000"/>
              </a:lnSpc>
              <a:spcBef>
                <a:spcPts val="5"/>
              </a:spcBef>
              <a:buSzPct val="93750"/>
              <a:buChar char="•"/>
              <a:tabLst>
                <a:tab pos="162560" algn="l"/>
              </a:tabLst>
            </a:pPr>
            <a:r>
              <a:rPr sz="1600" dirty="0">
                <a:latin typeface="Arial"/>
                <a:cs typeface="Arial"/>
              </a:rPr>
              <a:t>Initiates</a:t>
            </a:r>
            <a:r>
              <a:rPr sz="1600" spc="4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</a:t>
            </a:r>
            <a:r>
              <a:rPr sz="1600" spc="3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3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uptake</a:t>
            </a:r>
            <a:r>
              <a:rPr sz="1600" spc="4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4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atmospheric</a:t>
            </a:r>
            <a:r>
              <a:rPr sz="1600" spc="4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oxygen</a:t>
            </a:r>
            <a:r>
              <a:rPr sz="1600" spc="3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3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formation</a:t>
            </a:r>
            <a:r>
              <a:rPr sz="1600" spc="3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3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oxidized</a:t>
            </a:r>
            <a:r>
              <a:rPr sz="1600" spc="3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polyphenolic </a:t>
            </a:r>
            <a:r>
              <a:rPr sz="1600" dirty="0">
                <a:latin typeface="Arial"/>
                <a:cs typeface="Arial"/>
              </a:rPr>
              <a:t>compounds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along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volatile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flavor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compounds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that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impart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characteristic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aroma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tea.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949452"/>
            <a:ext cx="5486400" cy="49926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48253" y="5970219"/>
            <a:ext cx="1747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Indoor</a:t>
            </a:r>
            <a:r>
              <a:rPr sz="18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Withering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smtClean="0"/>
              <a:t>Y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962" y="1600961"/>
            <a:ext cx="8229600" cy="3048000"/>
          </a:xfrm>
          <a:custGeom>
            <a:avLst/>
            <a:gdLst/>
            <a:ahLst/>
            <a:cxnLst/>
            <a:rect l="l" t="t" r="r" b="b"/>
            <a:pathLst>
              <a:path w="8229600" h="3048000">
                <a:moveTo>
                  <a:pt x="0" y="3048000"/>
                </a:moveTo>
                <a:lnTo>
                  <a:pt x="8229600" y="3048000"/>
                </a:lnTo>
                <a:lnTo>
                  <a:pt x="8229600" y="0"/>
                </a:lnTo>
                <a:lnTo>
                  <a:pt x="0" y="0"/>
                </a:lnTo>
                <a:lnTo>
                  <a:pt x="0" y="3048000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92554"/>
            <a:ext cx="8073390" cy="2404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>
              <a:lnSpc>
                <a:spcPct val="12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2687320" algn="l"/>
              </a:tabLst>
            </a:pPr>
            <a:r>
              <a:rPr sz="2000" b="1" dirty="0">
                <a:latin typeface="Times New Roman"/>
                <a:cs typeface="Times New Roman"/>
              </a:rPr>
              <a:t>No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cracking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sound: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Well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withered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leaves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produce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cracking </a:t>
            </a:r>
            <a:r>
              <a:rPr sz="2000" dirty="0">
                <a:latin typeface="Times New Roman"/>
                <a:cs typeface="Times New Roman"/>
              </a:rPr>
              <a:t>sound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squeezed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i.e.,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must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dry.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2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  <a:tab pos="1503045" algn="l"/>
                <a:tab pos="2152015" algn="l"/>
                <a:tab pos="3246755" algn="l"/>
                <a:tab pos="4037965" algn="l"/>
                <a:tab pos="4746625" algn="l"/>
                <a:tab pos="5665470" algn="l"/>
                <a:tab pos="6078855" algn="l"/>
                <a:tab pos="6731634" algn="l"/>
                <a:tab pos="7566659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Compact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20" dirty="0">
                <a:latin typeface="Times New Roman"/>
                <a:cs typeface="Times New Roman"/>
              </a:rPr>
              <a:t>ball: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Withered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leaves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when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pressed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by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hand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should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form </a:t>
            </a:r>
            <a:r>
              <a:rPr sz="2000" dirty="0">
                <a:latin typeface="Times New Roman"/>
                <a:cs typeface="Times New Roman"/>
              </a:rPr>
              <a:t>compact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ball.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Times New Roman"/>
                <a:cs typeface="Times New Roman"/>
              </a:rPr>
              <a:t>No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brittle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stalk: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stalk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withered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leaves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should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brittle.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Times New Roman"/>
                <a:cs typeface="Times New Roman"/>
              </a:rPr>
              <a:t>Feel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test: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Withered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leaves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silk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feel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touch.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6917" y="522586"/>
            <a:ext cx="5549840" cy="62806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4994" y="595629"/>
            <a:ext cx="52711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imes New Roman"/>
                <a:cs typeface="Times New Roman"/>
              </a:rPr>
              <a:t>Judging</a:t>
            </a:r>
            <a:r>
              <a:rPr sz="2800" b="1" spc="-3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the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end</a:t>
            </a:r>
            <a:r>
              <a:rPr sz="2800" b="1" spc="-4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point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of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withering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0" y="1357883"/>
            <a:ext cx="4038600" cy="304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5561" y="1358646"/>
            <a:ext cx="4381500" cy="3200400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265"/>
              </a:spcBef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2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.Rolling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433070" marR="133350" indent="-342900">
              <a:lnSpc>
                <a:spcPct val="100000"/>
              </a:lnSpc>
              <a:spcBef>
                <a:spcPts val="580"/>
              </a:spcBef>
              <a:buClr>
                <a:srgbClr val="FF0000"/>
              </a:buClr>
              <a:buFont typeface="Wingdings"/>
              <a:buChar char=""/>
              <a:tabLst>
                <a:tab pos="509270" algn="l"/>
                <a:tab pos="509905" algn="l"/>
              </a:tabLst>
            </a:pPr>
            <a:r>
              <a:rPr dirty="0"/>
              <a:t>	</a:t>
            </a:r>
            <a:r>
              <a:rPr sz="2400" dirty="0">
                <a:latin typeface="Times New Roman"/>
                <a:cs typeface="Times New Roman"/>
              </a:rPr>
              <a:t>During rolling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cells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leaves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broken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liberate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sap </a:t>
            </a:r>
            <a:r>
              <a:rPr sz="2400" dirty="0">
                <a:latin typeface="Times New Roman"/>
                <a:cs typeface="Times New Roman"/>
              </a:rPr>
              <a:t>containing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polyphenol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oxydase</a:t>
            </a:r>
            <a:endParaRPr sz="2400">
              <a:latin typeface="Times New Roman"/>
              <a:cs typeface="Times New Roman"/>
            </a:endParaRPr>
          </a:p>
          <a:p>
            <a:pPr marL="433070" marR="422909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433705" algn="l"/>
              </a:tabLst>
            </a:pPr>
            <a:r>
              <a:rPr sz="2400" dirty="0">
                <a:latin typeface="Times New Roman"/>
                <a:cs typeface="Times New Roman"/>
              </a:rPr>
              <a:t>Rolling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takes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place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about </a:t>
            </a:r>
            <a:r>
              <a:rPr sz="2400" dirty="0">
                <a:latin typeface="Times New Roman"/>
                <a:cs typeface="Times New Roman"/>
              </a:rPr>
              <a:t>30 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40 </a:t>
            </a:r>
            <a:r>
              <a:rPr sz="2400" spc="-10" dirty="0">
                <a:latin typeface="Times New Roman"/>
                <a:cs typeface="Times New Roman"/>
              </a:rPr>
              <a:t>minutes.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2291" y="0"/>
            <a:ext cx="4445508" cy="41148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6961" y="153162"/>
            <a:ext cx="4418965" cy="6552565"/>
            <a:chOff x="76961" y="153162"/>
            <a:chExt cx="4418965" cy="65525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599" y="2667000"/>
              <a:ext cx="4267200" cy="4038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6961" y="153162"/>
              <a:ext cx="4191000" cy="2677795"/>
            </a:xfrm>
            <a:custGeom>
              <a:avLst/>
              <a:gdLst/>
              <a:ahLst/>
              <a:cxnLst/>
              <a:rect l="l" t="t" r="r" b="b"/>
              <a:pathLst>
                <a:path w="4191000" h="2677795">
                  <a:moveTo>
                    <a:pt x="4191000" y="0"/>
                  </a:moveTo>
                  <a:lnTo>
                    <a:pt x="0" y="0"/>
                  </a:lnTo>
                  <a:lnTo>
                    <a:pt x="0" y="2677668"/>
                  </a:lnTo>
                  <a:lnTo>
                    <a:pt x="4191000" y="2677668"/>
                  </a:lnTo>
                  <a:lnTo>
                    <a:pt x="419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6961" y="153162"/>
            <a:ext cx="4191000" cy="2677795"/>
          </a:xfrm>
          <a:prstGeom prst="rect">
            <a:avLst/>
          </a:prstGeom>
          <a:ln w="25907">
            <a:solidFill>
              <a:srgbClr val="F79546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5"/>
              </a:spcBef>
            </a:pP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Maceration</a:t>
            </a:r>
            <a:r>
              <a:rPr sz="20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sz="20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Rolling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CTC</a:t>
            </a:r>
            <a:r>
              <a:rPr sz="2000" b="1" spc="-2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90170" marR="354330">
              <a:lnSpc>
                <a:spcPct val="150000"/>
              </a:lnSpc>
              <a:spcBef>
                <a:spcPts val="55"/>
              </a:spcBef>
              <a:buSzPct val="94444"/>
              <a:buFont typeface="Wingdings"/>
              <a:buChar char=""/>
              <a:tabLst>
                <a:tab pos="196215" algn="l"/>
              </a:tabLst>
            </a:pPr>
            <a:r>
              <a:rPr sz="1800" dirty="0">
                <a:latin typeface="Arial"/>
                <a:cs typeface="Arial"/>
              </a:rPr>
              <a:t>Withered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leaves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rolled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through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CTC </a:t>
            </a:r>
            <a:r>
              <a:rPr sz="1800" spc="-10" dirty="0">
                <a:latin typeface="Arial"/>
                <a:cs typeface="Arial"/>
              </a:rPr>
              <a:t>machines</a:t>
            </a:r>
            <a:endParaRPr sz="1800">
              <a:latin typeface="Arial"/>
              <a:cs typeface="Arial"/>
            </a:endParaRPr>
          </a:p>
          <a:p>
            <a:pPr marL="195580" indent="-106045">
              <a:lnSpc>
                <a:spcPct val="100000"/>
              </a:lnSpc>
              <a:spcBef>
                <a:spcPts val="1080"/>
              </a:spcBef>
              <a:buSzPct val="94444"/>
              <a:buFont typeface="Wingdings"/>
              <a:buChar char=""/>
              <a:tabLst>
                <a:tab pos="196215" algn="l"/>
              </a:tabLst>
            </a:pPr>
            <a:r>
              <a:rPr sz="1800" dirty="0">
                <a:latin typeface="Arial"/>
                <a:cs typeface="Arial"/>
              </a:rPr>
              <a:t>Polyphenol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enzymes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exposed</a:t>
            </a:r>
            <a:r>
              <a:rPr sz="1800" spc="-25" dirty="0">
                <a:latin typeface="Arial"/>
                <a:cs typeface="Arial"/>
              </a:rPr>
              <a:t> to</a:t>
            </a:r>
            <a:endParaRPr sz="18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080"/>
              </a:spcBef>
            </a:pPr>
            <a:r>
              <a:rPr sz="1800" spc="-10" dirty="0">
                <a:latin typeface="Arial"/>
                <a:cs typeface="Arial"/>
              </a:rPr>
              <a:t>atmosphere</a:t>
            </a:r>
            <a:endParaRPr sz="1800">
              <a:latin typeface="Arial"/>
              <a:cs typeface="Arial"/>
            </a:endParaRPr>
          </a:p>
          <a:p>
            <a:pPr marL="195580" indent="-106045">
              <a:lnSpc>
                <a:spcPct val="100000"/>
              </a:lnSpc>
              <a:spcBef>
                <a:spcPts val="1150"/>
              </a:spcBef>
              <a:buSzPct val="94444"/>
              <a:buFont typeface="Wingdings"/>
              <a:buChar char=""/>
              <a:tabLst>
                <a:tab pos="196215" algn="l"/>
              </a:tabLst>
            </a:pPr>
            <a:r>
              <a:rPr sz="1800" dirty="0">
                <a:latin typeface="Arial"/>
                <a:cs typeface="Arial"/>
              </a:rPr>
              <a:t>Well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rolled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leaf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taken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fermentation</a:t>
            </a:r>
            <a:r>
              <a:rPr sz="2000" spc="-1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14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4648961" y="4267961"/>
            <a:ext cx="4191000" cy="2239010"/>
          </a:xfrm>
          <a:prstGeom prst="rect">
            <a:avLst/>
          </a:prstGeom>
          <a:ln w="25907">
            <a:solidFill>
              <a:srgbClr val="F79546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994"/>
              </a:spcBef>
            </a:pP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Orthodox</a:t>
            </a:r>
            <a:r>
              <a:rPr sz="1800" b="1" spc="-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F2F9F"/>
                </a:solidFill>
                <a:latin typeface="Arial"/>
                <a:cs typeface="Arial"/>
              </a:rPr>
              <a:t>method</a:t>
            </a:r>
            <a:endParaRPr sz="1800">
              <a:latin typeface="Arial"/>
              <a:cs typeface="Arial"/>
            </a:endParaRPr>
          </a:p>
          <a:p>
            <a:pPr marL="179070" indent="-88900">
              <a:lnSpc>
                <a:spcPct val="100000"/>
              </a:lnSpc>
              <a:spcBef>
                <a:spcPts val="975"/>
              </a:spcBef>
              <a:buSzPct val="93333"/>
              <a:buFont typeface="Wingdings"/>
              <a:buChar char=""/>
              <a:tabLst>
                <a:tab pos="179705" algn="l"/>
              </a:tabLst>
            </a:pPr>
            <a:r>
              <a:rPr sz="1500" dirty="0">
                <a:latin typeface="Arial"/>
                <a:cs typeface="Arial"/>
              </a:rPr>
              <a:t>Rolling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of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leaves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rollers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as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if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it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is</a:t>
            </a:r>
            <a:r>
              <a:rPr sz="1500" spc="-10" dirty="0">
                <a:latin typeface="Arial"/>
                <a:cs typeface="Arial"/>
              </a:rPr>
              <a:t> rolled</a:t>
            </a:r>
            <a:endParaRPr sz="15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  <a:spcBef>
                <a:spcPts val="894"/>
              </a:spcBef>
            </a:pPr>
            <a:r>
              <a:rPr sz="1500" dirty="0">
                <a:latin typeface="Arial"/>
                <a:cs typeface="Arial"/>
              </a:rPr>
              <a:t>between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palms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of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hands,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for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45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min.</a:t>
            </a:r>
            <a:endParaRPr sz="1500">
              <a:latin typeface="Arial"/>
              <a:cs typeface="Arial"/>
            </a:endParaRPr>
          </a:p>
          <a:p>
            <a:pPr marL="90805" marR="633730">
              <a:lnSpc>
                <a:spcPct val="150000"/>
              </a:lnSpc>
              <a:spcBef>
                <a:spcPts val="5"/>
              </a:spcBef>
              <a:buSzPct val="93333"/>
              <a:buFont typeface="Wingdings"/>
              <a:buChar char=""/>
              <a:tabLst>
                <a:tab pos="179705" algn="l"/>
              </a:tabLst>
            </a:pPr>
            <a:r>
              <a:rPr sz="1500" spc="-10" dirty="0">
                <a:latin typeface="Arial"/>
                <a:cs typeface="Arial"/>
              </a:rPr>
              <a:t>Twisting </a:t>
            </a:r>
            <a:r>
              <a:rPr sz="1500" dirty="0">
                <a:latin typeface="Arial"/>
                <a:cs typeface="Arial"/>
              </a:rPr>
              <a:t>and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maceration,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well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rolled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leaf </a:t>
            </a:r>
            <a:r>
              <a:rPr sz="1500" dirty="0">
                <a:latin typeface="Arial"/>
                <a:cs typeface="Arial"/>
              </a:rPr>
              <a:t>removed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(roll</a:t>
            </a:r>
            <a:r>
              <a:rPr sz="1500" spc="-10" dirty="0">
                <a:latin typeface="Arial"/>
                <a:cs typeface="Arial"/>
              </a:rPr>
              <a:t> breaking)</a:t>
            </a:r>
            <a:endParaRPr sz="1500">
              <a:latin typeface="Arial"/>
              <a:cs typeface="Arial"/>
            </a:endParaRPr>
          </a:p>
          <a:p>
            <a:pPr marL="179070" indent="-88900">
              <a:lnSpc>
                <a:spcPct val="100000"/>
              </a:lnSpc>
              <a:spcBef>
                <a:spcPts val="900"/>
              </a:spcBef>
              <a:buSzPct val="93333"/>
              <a:buFont typeface="Wingdings"/>
              <a:buChar char=""/>
              <a:tabLst>
                <a:tab pos="179705" algn="l"/>
              </a:tabLst>
            </a:pPr>
            <a:r>
              <a:rPr sz="1500" dirty="0">
                <a:latin typeface="Arial"/>
                <a:cs typeface="Arial"/>
              </a:rPr>
              <a:t>Well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rolled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leaf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taken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for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fermentation.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961" y="229361"/>
            <a:ext cx="5334000" cy="2771140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12573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990"/>
              </a:spcBef>
            </a:pPr>
            <a:r>
              <a:rPr sz="1800" b="1" dirty="0">
                <a:solidFill>
                  <a:srgbClr val="FF0066"/>
                </a:solidFill>
                <a:latin typeface="Calibri"/>
                <a:cs typeface="Calibri"/>
              </a:rPr>
              <a:t>3.</a:t>
            </a:r>
            <a:r>
              <a:rPr sz="1800" b="1" spc="-10" dirty="0">
                <a:solidFill>
                  <a:srgbClr val="FF006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66"/>
                </a:solidFill>
                <a:latin typeface="Times New Roman"/>
                <a:cs typeface="Times New Roman"/>
              </a:rPr>
              <a:t>Fermentation:</a:t>
            </a:r>
            <a:endParaRPr sz="1800">
              <a:latin typeface="Times New Roman"/>
              <a:cs typeface="Times New Roman"/>
            </a:endParaRPr>
          </a:p>
          <a:p>
            <a:pPr marL="90170" marR="83185">
              <a:lnSpc>
                <a:spcPct val="150000"/>
              </a:lnSpc>
              <a:spcBef>
                <a:spcPts val="100"/>
              </a:spcBef>
              <a:buSzPct val="92857"/>
              <a:buFont typeface="Arial"/>
              <a:buChar char="•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Spreading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leaf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Carried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out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low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temp.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(20</a:t>
            </a:r>
            <a:r>
              <a:rPr sz="1350" baseline="24691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C)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high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95%RH,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2-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(orthodox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method)</a:t>
            </a:r>
            <a:endParaRPr sz="1400">
              <a:latin typeface="Times New Roman"/>
              <a:cs typeface="Times New Roman"/>
            </a:endParaRPr>
          </a:p>
          <a:p>
            <a:pPr marL="90170" marR="83820">
              <a:lnSpc>
                <a:spcPct val="150000"/>
              </a:lnSpc>
              <a:buSzPct val="92857"/>
              <a:buFont typeface="Arial"/>
              <a:buChar char="•"/>
              <a:tabLst>
                <a:tab pos="154305" algn="l"/>
                <a:tab pos="433070" algn="l"/>
                <a:tab pos="643255" algn="l"/>
                <a:tab pos="1515745" algn="l"/>
                <a:tab pos="2019935" algn="l"/>
                <a:tab pos="3041650" algn="l"/>
                <a:tab pos="3378200" algn="l"/>
                <a:tab pos="3925570" algn="l"/>
                <a:tab pos="4330700" algn="l"/>
                <a:tab pos="4926330" algn="l"/>
              </a:tabLst>
            </a:pPr>
            <a:r>
              <a:rPr sz="1400" spc="-25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Revolving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drum</a:t>
            </a:r>
            <a:r>
              <a:rPr sz="1400" dirty="0">
                <a:latin typeface="Times New Roman"/>
                <a:cs typeface="Times New Roman"/>
              </a:rPr>
              <a:t>	(25</a:t>
            </a:r>
            <a:r>
              <a:rPr sz="1350" baseline="24691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C-</a:t>
            </a:r>
            <a:r>
              <a:rPr sz="1400" spc="-20" dirty="0">
                <a:latin typeface="Times New Roman"/>
                <a:cs typeface="Times New Roman"/>
              </a:rPr>
              <a:t>27</a:t>
            </a:r>
            <a:r>
              <a:rPr sz="1350" spc="-30" baseline="24691" dirty="0">
                <a:latin typeface="Times New Roman"/>
                <a:cs typeface="Times New Roman"/>
              </a:rPr>
              <a:t>0</a:t>
            </a:r>
            <a:r>
              <a:rPr sz="1400" spc="-20" dirty="0">
                <a:latin typeface="Times New Roman"/>
                <a:cs typeface="Times New Roman"/>
              </a:rPr>
              <a:t>C)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for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60-</a:t>
            </a:r>
            <a:r>
              <a:rPr sz="1400" spc="-25" dirty="0">
                <a:latin typeface="Times New Roman"/>
                <a:cs typeface="Times New Roman"/>
              </a:rPr>
              <a:t>90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min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(CTC)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with </a:t>
            </a:r>
            <a:r>
              <a:rPr sz="1400" dirty="0">
                <a:latin typeface="Times New Roman"/>
                <a:cs typeface="Times New Roman"/>
              </a:rPr>
              <a:t>conditioned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air</a:t>
            </a:r>
            <a:endParaRPr sz="1400">
              <a:latin typeface="Times New Roman"/>
              <a:cs typeface="Times New Roman"/>
            </a:endParaRPr>
          </a:p>
          <a:p>
            <a:pPr marL="153670" indent="-64135">
              <a:lnSpc>
                <a:spcPct val="100000"/>
              </a:lnSpc>
              <a:spcBef>
                <a:spcPts val="840"/>
              </a:spcBef>
              <a:buSzPct val="92857"/>
              <a:buFont typeface="Arial"/>
              <a:buChar char="•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Pleasant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aroma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Leaf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color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green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coppery-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completion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of</a:t>
            </a:r>
            <a:endParaRPr sz="14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  <a:spcBef>
                <a:spcPts val="844"/>
              </a:spcBef>
            </a:pPr>
            <a:r>
              <a:rPr sz="1400" spc="-10" dirty="0">
                <a:latin typeface="Times New Roman"/>
                <a:cs typeface="Times New Roman"/>
              </a:rPr>
              <a:t>fermentation</a:t>
            </a:r>
            <a:endParaRPr sz="1400">
              <a:latin typeface="Times New Roman"/>
              <a:cs typeface="Times New Roman"/>
            </a:endParaRPr>
          </a:p>
          <a:p>
            <a:pPr marL="153670" indent="-64135">
              <a:lnSpc>
                <a:spcPct val="100000"/>
              </a:lnSpc>
              <a:spcBef>
                <a:spcPts val="840"/>
              </a:spcBef>
              <a:buSzPct val="92857"/>
              <a:buFont typeface="Arial"/>
              <a:buChar char="•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Optimum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ratio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TF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1:10-</a:t>
            </a:r>
            <a:r>
              <a:rPr sz="1400" spc="-20" dirty="0">
                <a:latin typeface="Times New Roman"/>
                <a:cs typeface="Times New Roman"/>
              </a:rPr>
              <a:t>1:12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033" y="3116413"/>
            <a:ext cx="1049459" cy="40235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6790" y="3211195"/>
            <a:ext cx="634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Catechins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19069" y="3806777"/>
            <a:ext cx="1367155" cy="461009"/>
            <a:chOff x="419069" y="3806777"/>
            <a:chExt cx="1367155" cy="46100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069" y="3806777"/>
              <a:ext cx="1367088" cy="4407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347" y="3866426"/>
              <a:ext cx="1205471" cy="4007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199" y="3822192"/>
              <a:ext cx="1295400" cy="3688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7199" y="3822192"/>
              <a:ext cx="1295400" cy="368935"/>
            </a:xfrm>
            <a:custGeom>
              <a:avLst/>
              <a:gdLst/>
              <a:ahLst/>
              <a:cxnLst/>
              <a:rect l="l" t="t" r="r" b="b"/>
              <a:pathLst>
                <a:path w="1295400" h="368935">
                  <a:moveTo>
                    <a:pt x="0" y="368807"/>
                  </a:moveTo>
                  <a:lnTo>
                    <a:pt x="1295400" y="368807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20674" y="3908805"/>
            <a:ext cx="9664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orthoquinones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97344" y="4419536"/>
            <a:ext cx="1092835" cy="394970"/>
            <a:chOff x="597344" y="4419536"/>
            <a:chExt cx="1092835" cy="394970"/>
          </a:xfrm>
        </p:grpSpPr>
        <p:sp>
          <p:nvSpPr>
            <p:cNvPr id="12" name="object 12"/>
            <p:cNvSpPr/>
            <p:nvPr/>
          </p:nvSpPr>
          <p:spPr>
            <a:xfrm>
              <a:off x="610361" y="4432553"/>
              <a:ext cx="1066800" cy="368935"/>
            </a:xfrm>
            <a:custGeom>
              <a:avLst/>
              <a:gdLst/>
              <a:ahLst/>
              <a:cxnLst/>
              <a:rect l="l" t="t" r="r" b="b"/>
              <a:pathLst>
                <a:path w="1066800" h="368935">
                  <a:moveTo>
                    <a:pt x="1066800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1066800" y="368808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0361" y="4432553"/>
              <a:ext cx="1066800" cy="368935"/>
            </a:xfrm>
            <a:custGeom>
              <a:avLst/>
              <a:gdLst/>
              <a:ahLst/>
              <a:cxnLst/>
              <a:rect l="l" t="t" r="r" b="b"/>
              <a:pathLst>
                <a:path w="1066800" h="368935">
                  <a:moveTo>
                    <a:pt x="0" y="368808"/>
                  </a:moveTo>
                  <a:lnTo>
                    <a:pt x="1066800" y="368808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25908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69721" y="4518405"/>
            <a:ext cx="747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Theaflavins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5475" y="5085462"/>
            <a:ext cx="1114425" cy="474345"/>
            <a:chOff x="475475" y="5085462"/>
            <a:chExt cx="1114425" cy="47434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475" y="5085462"/>
              <a:ext cx="1114056" cy="46963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204" y="5158777"/>
              <a:ext cx="1083564" cy="400773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28066" y="5118353"/>
            <a:ext cx="1013460" cy="368935"/>
          </a:xfrm>
          <a:prstGeom prst="rect">
            <a:avLst/>
          </a:prstGeom>
          <a:solidFill>
            <a:srgbClr val="C0504D"/>
          </a:solidFill>
          <a:ln w="38100">
            <a:solidFill>
              <a:srgbClr val="FFFFFF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775"/>
              </a:spcBef>
            </a:pP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Thearubigins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60448" y="4091940"/>
            <a:ext cx="1990725" cy="508000"/>
            <a:chOff x="2060448" y="4091940"/>
            <a:chExt cx="1990725" cy="50800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95464" y="4111757"/>
              <a:ext cx="1940122" cy="40998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0448" y="4091940"/>
              <a:ext cx="1990344" cy="5074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33600" y="4126992"/>
              <a:ext cx="1868424" cy="33832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133600" y="4126991"/>
            <a:ext cx="1868805" cy="338455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0"/>
              </a:spcBef>
            </a:pPr>
            <a:r>
              <a:rPr sz="1600" b="1" spc="-10" dirty="0">
                <a:latin typeface="Calibri"/>
                <a:cs typeface="Calibri"/>
              </a:rPr>
              <a:t>Polyphenol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Oxidase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02208" y="3348228"/>
            <a:ext cx="1160145" cy="1990725"/>
            <a:chOff x="902208" y="3348228"/>
            <a:chExt cx="1160145" cy="1990725"/>
          </a:xfrm>
        </p:grpSpPr>
        <p:sp>
          <p:nvSpPr>
            <p:cNvPr id="25" name="object 25"/>
            <p:cNvSpPr/>
            <p:nvPr/>
          </p:nvSpPr>
          <p:spPr>
            <a:xfrm>
              <a:off x="915162" y="3505962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85750" y="0"/>
                  </a:moveTo>
                  <a:lnTo>
                    <a:pt x="95250" y="0"/>
                  </a:lnTo>
                  <a:lnTo>
                    <a:pt x="95250" y="152400"/>
                  </a:lnTo>
                  <a:lnTo>
                    <a:pt x="0" y="152400"/>
                  </a:lnTo>
                  <a:lnTo>
                    <a:pt x="190500" y="304800"/>
                  </a:lnTo>
                  <a:lnTo>
                    <a:pt x="381000" y="152400"/>
                  </a:lnTo>
                  <a:lnTo>
                    <a:pt x="285750" y="15240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5162" y="3505962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152400"/>
                  </a:moveTo>
                  <a:lnTo>
                    <a:pt x="95250" y="152400"/>
                  </a:lnTo>
                  <a:lnTo>
                    <a:pt x="95250" y="0"/>
                  </a:lnTo>
                  <a:lnTo>
                    <a:pt x="285750" y="0"/>
                  </a:lnTo>
                  <a:lnTo>
                    <a:pt x="285750" y="152400"/>
                  </a:lnTo>
                  <a:lnTo>
                    <a:pt x="381000" y="152400"/>
                  </a:lnTo>
                  <a:lnTo>
                    <a:pt x="190500" y="304800"/>
                  </a:lnTo>
                  <a:lnTo>
                    <a:pt x="0" y="1524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15162" y="4191762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85750" y="0"/>
                  </a:moveTo>
                  <a:lnTo>
                    <a:pt x="95250" y="0"/>
                  </a:lnTo>
                  <a:lnTo>
                    <a:pt x="95250" y="152400"/>
                  </a:lnTo>
                  <a:lnTo>
                    <a:pt x="0" y="152400"/>
                  </a:lnTo>
                  <a:lnTo>
                    <a:pt x="190500" y="304800"/>
                  </a:lnTo>
                  <a:lnTo>
                    <a:pt x="381000" y="152400"/>
                  </a:lnTo>
                  <a:lnTo>
                    <a:pt x="285750" y="15240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15162" y="4191762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152400"/>
                  </a:moveTo>
                  <a:lnTo>
                    <a:pt x="95250" y="152400"/>
                  </a:lnTo>
                  <a:lnTo>
                    <a:pt x="95250" y="0"/>
                  </a:lnTo>
                  <a:lnTo>
                    <a:pt x="285750" y="0"/>
                  </a:lnTo>
                  <a:lnTo>
                    <a:pt x="285750" y="152400"/>
                  </a:lnTo>
                  <a:lnTo>
                    <a:pt x="381000" y="152400"/>
                  </a:lnTo>
                  <a:lnTo>
                    <a:pt x="190500" y="304800"/>
                  </a:lnTo>
                  <a:lnTo>
                    <a:pt x="0" y="1524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15162" y="4801362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85750" y="0"/>
                  </a:moveTo>
                  <a:lnTo>
                    <a:pt x="95250" y="0"/>
                  </a:lnTo>
                  <a:lnTo>
                    <a:pt x="95250" y="152400"/>
                  </a:lnTo>
                  <a:lnTo>
                    <a:pt x="0" y="152400"/>
                  </a:lnTo>
                  <a:lnTo>
                    <a:pt x="190500" y="304800"/>
                  </a:lnTo>
                  <a:lnTo>
                    <a:pt x="381000" y="152400"/>
                  </a:lnTo>
                  <a:lnTo>
                    <a:pt x="285750" y="15240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15162" y="4801362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152400"/>
                  </a:moveTo>
                  <a:lnTo>
                    <a:pt x="95250" y="152400"/>
                  </a:lnTo>
                  <a:lnTo>
                    <a:pt x="95250" y="0"/>
                  </a:lnTo>
                  <a:lnTo>
                    <a:pt x="285750" y="0"/>
                  </a:lnTo>
                  <a:lnTo>
                    <a:pt x="285750" y="152400"/>
                  </a:lnTo>
                  <a:lnTo>
                    <a:pt x="381000" y="152400"/>
                  </a:lnTo>
                  <a:lnTo>
                    <a:pt x="190500" y="304800"/>
                  </a:lnTo>
                  <a:lnTo>
                    <a:pt x="0" y="1524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76400" y="335280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0"/>
                  </a:moveTo>
                  <a:lnTo>
                    <a:pt x="74128" y="2496"/>
                  </a:lnTo>
                  <a:lnTo>
                    <a:pt x="134683" y="9302"/>
                  </a:lnTo>
                  <a:lnTo>
                    <a:pt x="175521" y="19395"/>
                  </a:lnTo>
                  <a:lnTo>
                    <a:pt x="190500" y="31750"/>
                  </a:lnTo>
                  <a:lnTo>
                    <a:pt x="190500" y="958850"/>
                  </a:lnTo>
                  <a:lnTo>
                    <a:pt x="205478" y="971204"/>
                  </a:lnTo>
                  <a:lnTo>
                    <a:pt x="246316" y="981297"/>
                  </a:lnTo>
                  <a:lnTo>
                    <a:pt x="306871" y="988103"/>
                  </a:lnTo>
                  <a:lnTo>
                    <a:pt x="381000" y="990600"/>
                  </a:lnTo>
                  <a:lnTo>
                    <a:pt x="306871" y="993096"/>
                  </a:lnTo>
                  <a:lnTo>
                    <a:pt x="246316" y="999902"/>
                  </a:lnTo>
                  <a:lnTo>
                    <a:pt x="205478" y="1009995"/>
                  </a:lnTo>
                  <a:lnTo>
                    <a:pt x="190500" y="1022350"/>
                  </a:lnTo>
                  <a:lnTo>
                    <a:pt x="190500" y="1949450"/>
                  </a:lnTo>
                  <a:lnTo>
                    <a:pt x="175521" y="1961804"/>
                  </a:lnTo>
                  <a:lnTo>
                    <a:pt x="134683" y="1971897"/>
                  </a:lnTo>
                  <a:lnTo>
                    <a:pt x="74128" y="1978703"/>
                  </a:lnTo>
                  <a:lnTo>
                    <a:pt x="0" y="198120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81600" y="3505200"/>
            <a:ext cx="3860292" cy="289560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86400" y="533400"/>
            <a:ext cx="3553967" cy="251460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76961" y="5639561"/>
            <a:ext cx="4724400" cy="923925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780"/>
              </a:spcBef>
            </a:pP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Theaflavins-</a:t>
            </a:r>
            <a:r>
              <a:rPr sz="1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0.3-</a:t>
            </a:r>
            <a:r>
              <a:rPr sz="1200" dirty="0">
                <a:latin typeface="Calibri"/>
                <a:cs typeface="Calibri"/>
              </a:rPr>
              <a:t>2%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 dry</a:t>
            </a:r>
            <a:r>
              <a:rPr sz="1200" spc="-10" dirty="0">
                <a:latin typeface="Calibri"/>
                <a:cs typeface="Calibri"/>
              </a:rPr>
              <a:t> wt.-astringency,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briskness,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color</a:t>
            </a:r>
            <a:endParaRPr sz="1200">
              <a:latin typeface="Calibri"/>
              <a:cs typeface="Calibri"/>
            </a:endParaRPr>
          </a:p>
          <a:p>
            <a:pPr marL="90170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solidFill>
                  <a:srgbClr val="800000"/>
                </a:solidFill>
                <a:latin typeface="Calibri"/>
                <a:cs typeface="Calibri"/>
              </a:rPr>
              <a:t>Thearubiginins-</a:t>
            </a:r>
            <a:r>
              <a:rPr sz="1200" b="1" spc="10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9-19% of dry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wt.-strength,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mouth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feel</a:t>
            </a:r>
            <a:r>
              <a:rPr sz="1200" spc="-10" dirty="0">
                <a:latin typeface="Calibri"/>
                <a:cs typeface="Calibri"/>
              </a:rPr>
              <a:t> color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361" y="1296161"/>
            <a:ext cx="8534400" cy="4526280"/>
          </a:xfrm>
          <a:custGeom>
            <a:avLst/>
            <a:gdLst/>
            <a:ahLst/>
            <a:cxnLst/>
            <a:rect l="l" t="t" r="r" b="b"/>
            <a:pathLst>
              <a:path w="8534400" h="4526280">
                <a:moveTo>
                  <a:pt x="0" y="4526280"/>
                </a:moveTo>
                <a:lnTo>
                  <a:pt x="8534400" y="4526280"/>
                </a:lnTo>
                <a:lnTo>
                  <a:pt x="8534400" y="0"/>
                </a:lnTo>
                <a:lnTo>
                  <a:pt x="0" y="0"/>
                </a:lnTo>
                <a:lnTo>
                  <a:pt x="0" y="4526280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7340" y="1319530"/>
            <a:ext cx="8379459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71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Times New Roman"/>
                <a:cs typeface="Times New Roman"/>
              </a:rPr>
              <a:t>Duration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fermentation</a:t>
            </a:r>
            <a:r>
              <a:rPr sz="2000" dirty="0">
                <a:latin typeface="Times New Roman"/>
                <a:cs typeface="Times New Roman"/>
              </a:rPr>
              <a:t>: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Generally,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south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India,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fermentation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done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for </a:t>
            </a:r>
            <a:r>
              <a:rPr sz="2000" dirty="0">
                <a:latin typeface="Times New Roman"/>
                <a:cs typeface="Times New Roman"/>
              </a:rPr>
              <a:t>60-90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minutes.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Times New Roman"/>
                <a:cs typeface="Times New Roman"/>
              </a:rPr>
              <a:t>Time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fermentation</a:t>
            </a:r>
            <a:r>
              <a:rPr sz="2000" dirty="0">
                <a:latin typeface="Times New Roman"/>
                <a:cs typeface="Times New Roman"/>
              </a:rPr>
              <a:t>: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varies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three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hours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(1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</a:t>
            </a:r>
            <a:r>
              <a:rPr sz="2000" spc="-10" dirty="0">
                <a:latin typeface="Times New Roman"/>
                <a:cs typeface="Times New Roman"/>
              </a:rPr>
              <a:t> hours)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hours: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Maximum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briskness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quality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obtained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except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strength.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3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hours: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Good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strength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 colour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poor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briskness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quality.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19734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During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colour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leaf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changes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green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bright </a:t>
            </a:r>
            <a:r>
              <a:rPr sz="2000" dirty="0">
                <a:latin typeface="Times New Roman"/>
                <a:cs typeface="Times New Roman"/>
              </a:rPr>
              <a:t>coppery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red.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Fermentation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carried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under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conditions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humidity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low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temperature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(24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26.6ºC).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end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fermentation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b="1" dirty="0">
                <a:latin typeface="Times New Roman"/>
                <a:cs typeface="Times New Roman"/>
              </a:rPr>
              <a:t>aflavins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arubigins</a:t>
            </a:r>
            <a:r>
              <a:rPr sz="2000" b="1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responsible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briskness,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brightness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colour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liquor.</a:t>
            </a:r>
            <a:endParaRPr sz="20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b="1" dirty="0">
                <a:latin typeface="Times New Roman"/>
                <a:cs typeface="Times New Roman"/>
              </a:rPr>
              <a:t>High</a:t>
            </a:r>
            <a:r>
              <a:rPr sz="2000" b="1" spc="2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temperature</a:t>
            </a:r>
            <a:r>
              <a:rPr sz="2000" b="1" spc="2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fermentation</a:t>
            </a:r>
            <a:r>
              <a:rPr sz="2000" dirty="0">
                <a:latin typeface="Times New Roman"/>
                <a:cs typeface="Times New Roman"/>
              </a:rPr>
              <a:t>: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Too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temperature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results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– </a:t>
            </a:r>
            <a:r>
              <a:rPr sz="2000" dirty="0">
                <a:latin typeface="Times New Roman"/>
                <a:cs typeface="Times New Roman"/>
              </a:rPr>
              <a:t>fermentation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inferior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product,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further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changes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arrested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drying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special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dryers.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6861" y="588009"/>
            <a:ext cx="29102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Drying</a:t>
            </a:r>
            <a:r>
              <a:rPr sz="32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32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Firing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2127" y="3498943"/>
            <a:ext cx="8882380" cy="3124835"/>
            <a:chOff x="262127" y="3498943"/>
            <a:chExt cx="8882380" cy="31248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4176" y="3498943"/>
              <a:ext cx="4349823" cy="2953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2999" y="3657599"/>
              <a:ext cx="4038600" cy="24566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127" y="3538766"/>
              <a:ext cx="4701540" cy="30845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199" y="3733799"/>
              <a:ext cx="4131564" cy="25146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40739" y="1564356"/>
            <a:ext cx="7200900" cy="148844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Objective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drying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arrest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fermentation.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Slow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reduction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moisture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content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stop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fermentation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process.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Moisture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content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reduced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about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%</a:t>
            </a:r>
            <a:r>
              <a:rPr sz="2000" spc="-2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Duration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30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40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minutes.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1208" y="2010155"/>
            <a:ext cx="7360920" cy="3931920"/>
            <a:chOff x="521208" y="2010155"/>
            <a:chExt cx="7360920" cy="3931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94" y="2039108"/>
              <a:ext cx="7310639" cy="39029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208" y="2010155"/>
              <a:ext cx="5638800" cy="39273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2057399"/>
              <a:ext cx="7239000" cy="38313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600" y="2057399"/>
              <a:ext cx="7239000" cy="3831590"/>
            </a:xfrm>
            <a:custGeom>
              <a:avLst/>
              <a:gdLst/>
              <a:ahLst/>
              <a:cxnLst/>
              <a:rect l="l" t="t" r="r" b="b"/>
              <a:pathLst>
                <a:path w="7239000" h="3831590">
                  <a:moveTo>
                    <a:pt x="0" y="3831336"/>
                  </a:moveTo>
                  <a:lnTo>
                    <a:pt x="7239000" y="3831336"/>
                  </a:lnTo>
                  <a:lnTo>
                    <a:pt x="7239000" y="0"/>
                  </a:lnTo>
                  <a:lnTo>
                    <a:pt x="0" y="0"/>
                  </a:lnTo>
                  <a:lnTo>
                    <a:pt x="0" y="3831336"/>
                  </a:lnTo>
                  <a:close/>
                </a:path>
              </a:pathLst>
            </a:custGeom>
            <a:ln w="914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8340" y="2083434"/>
            <a:ext cx="951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Cambria"/>
                <a:cs typeface="Cambria"/>
              </a:rPr>
              <a:t>4.</a:t>
            </a:r>
            <a:r>
              <a:rPr sz="1800" b="1" spc="-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Drying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" y="2318130"/>
            <a:ext cx="5331460" cy="34550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64465" indent="-152400">
              <a:lnSpc>
                <a:spcPct val="100000"/>
              </a:lnSpc>
              <a:spcBef>
                <a:spcPts val="1000"/>
              </a:spcBef>
              <a:buSzPct val="93333"/>
              <a:buFont typeface="Wingdings"/>
              <a:buChar char=""/>
              <a:tabLst>
                <a:tab pos="165100" algn="l"/>
              </a:tabLst>
            </a:pPr>
            <a:r>
              <a:rPr sz="1500" spc="-20" dirty="0">
                <a:latin typeface="Times New Roman"/>
                <a:cs typeface="Times New Roman"/>
              </a:rPr>
              <a:t>To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terminate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biochemical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reactions</a:t>
            </a:r>
            <a:endParaRPr sz="1500">
              <a:latin typeface="Times New Roman"/>
              <a:cs typeface="Times New Roman"/>
            </a:endParaRPr>
          </a:p>
          <a:p>
            <a:pPr marL="164465" indent="-152400">
              <a:lnSpc>
                <a:spcPct val="100000"/>
              </a:lnSpc>
              <a:spcBef>
                <a:spcPts val="900"/>
              </a:spcBef>
              <a:buSzPct val="93333"/>
              <a:buFont typeface="Wingdings"/>
              <a:buChar char=""/>
              <a:tabLst>
                <a:tab pos="165100" algn="l"/>
              </a:tabLst>
            </a:pPr>
            <a:r>
              <a:rPr sz="1500" spc="-20" dirty="0">
                <a:latin typeface="Times New Roman"/>
                <a:cs typeface="Times New Roman"/>
              </a:rPr>
              <a:t>To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reduce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moisture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content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(2.5-3.0%)</a:t>
            </a:r>
            <a:endParaRPr sz="1500">
              <a:latin typeface="Times New Roman"/>
              <a:cs typeface="Times New Roman"/>
            </a:endParaRPr>
          </a:p>
          <a:p>
            <a:pPr marL="164465" indent="-152400">
              <a:lnSpc>
                <a:spcPct val="100000"/>
              </a:lnSpc>
              <a:spcBef>
                <a:spcPts val="900"/>
              </a:spcBef>
              <a:buSzPct val="93333"/>
              <a:buFont typeface="Wingdings"/>
              <a:buChar char=""/>
              <a:tabLst>
                <a:tab pos="165100" algn="l"/>
              </a:tabLst>
            </a:pPr>
            <a:r>
              <a:rPr sz="1500" spc="-20" dirty="0">
                <a:latin typeface="Times New Roman"/>
                <a:cs typeface="Times New Roman"/>
              </a:rPr>
              <a:t>To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improve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black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tea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character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and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flavour</a:t>
            </a:r>
            <a:endParaRPr sz="1500">
              <a:latin typeface="Times New Roman"/>
              <a:cs typeface="Times New Roman"/>
            </a:endParaRPr>
          </a:p>
          <a:p>
            <a:pPr marL="80010" indent="-67945">
              <a:lnSpc>
                <a:spcPct val="100000"/>
              </a:lnSpc>
              <a:spcBef>
                <a:spcPts val="900"/>
              </a:spcBef>
              <a:buSzPct val="93333"/>
              <a:buFont typeface="Arial"/>
              <a:buChar char="•"/>
              <a:tabLst>
                <a:tab pos="80645" algn="l"/>
              </a:tabLst>
            </a:pPr>
            <a:r>
              <a:rPr sz="1500" dirty="0">
                <a:latin typeface="Times New Roman"/>
                <a:cs typeface="Times New Roman"/>
              </a:rPr>
              <a:t>fermented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leaf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is subjected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to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blast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hot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air</a:t>
            </a:r>
            <a:endParaRPr sz="1500">
              <a:latin typeface="Times New Roman"/>
              <a:cs typeface="Times New Roman"/>
            </a:endParaRPr>
          </a:p>
          <a:p>
            <a:pPr marL="80010" indent="-67945">
              <a:lnSpc>
                <a:spcPct val="100000"/>
              </a:lnSpc>
              <a:spcBef>
                <a:spcPts val="900"/>
              </a:spcBef>
              <a:buSzPct val="93333"/>
              <a:buFont typeface="Arial"/>
              <a:buChar char="•"/>
              <a:tabLst>
                <a:tab pos="80645" algn="l"/>
              </a:tabLst>
            </a:pPr>
            <a:r>
              <a:rPr sz="1500" dirty="0">
                <a:latin typeface="Times New Roman"/>
                <a:cs typeface="Times New Roman"/>
              </a:rPr>
              <a:t>The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optimal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inlet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temperature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for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CTC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processed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leaf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is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100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±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5°C.</a:t>
            </a:r>
            <a:endParaRPr sz="1500">
              <a:latin typeface="Times New Roman"/>
              <a:cs typeface="Times New Roman"/>
            </a:endParaRPr>
          </a:p>
          <a:p>
            <a:pPr marL="80010" indent="-67945">
              <a:lnSpc>
                <a:spcPct val="100000"/>
              </a:lnSpc>
              <a:spcBef>
                <a:spcPts val="900"/>
              </a:spcBef>
              <a:buSzPct val="93333"/>
              <a:buFont typeface="Arial"/>
              <a:buChar char="•"/>
              <a:tabLst>
                <a:tab pos="80645" algn="l"/>
              </a:tabLst>
            </a:pPr>
            <a:r>
              <a:rPr sz="1500" dirty="0">
                <a:latin typeface="Times New Roman"/>
                <a:cs typeface="Times New Roman"/>
              </a:rPr>
              <a:t>Exhaust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temperature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54.4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±</a:t>
            </a:r>
            <a:r>
              <a:rPr sz="1500" spc="-10" dirty="0">
                <a:latin typeface="Times New Roman"/>
                <a:cs typeface="Times New Roman"/>
              </a:rPr>
              <a:t> 2.7°C.</a:t>
            </a:r>
            <a:endParaRPr sz="1500">
              <a:latin typeface="Times New Roman"/>
              <a:cs typeface="Times New Roman"/>
            </a:endParaRPr>
          </a:p>
          <a:p>
            <a:pPr marL="80010" indent="-67945">
              <a:lnSpc>
                <a:spcPct val="100000"/>
              </a:lnSpc>
              <a:spcBef>
                <a:spcPts val="900"/>
              </a:spcBef>
              <a:buSzPct val="93333"/>
              <a:buFont typeface="Arial"/>
              <a:buChar char="•"/>
              <a:tabLst>
                <a:tab pos="80645" algn="l"/>
              </a:tabLst>
            </a:pPr>
            <a:r>
              <a:rPr sz="1500" dirty="0">
                <a:latin typeface="Times New Roman"/>
                <a:cs typeface="Times New Roman"/>
              </a:rPr>
              <a:t>Drying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below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1.0%-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loss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quality.</a:t>
            </a:r>
            <a:endParaRPr sz="1500">
              <a:latin typeface="Times New Roman"/>
              <a:cs typeface="Times New Roman"/>
            </a:endParaRPr>
          </a:p>
          <a:p>
            <a:pPr marL="80010" indent="-67945">
              <a:lnSpc>
                <a:spcPct val="100000"/>
              </a:lnSpc>
              <a:spcBef>
                <a:spcPts val="900"/>
              </a:spcBef>
              <a:buSzPct val="93333"/>
              <a:buFont typeface="Arial"/>
              <a:buChar char="•"/>
              <a:tabLst>
                <a:tab pos="80645" algn="l"/>
              </a:tabLst>
            </a:pPr>
            <a:r>
              <a:rPr sz="1500" dirty="0">
                <a:latin typeface="Times New Roman"/>
                <a:cs typeface="Times New Roman"/>
              </a:rPr>
              <a:t>Above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3.0%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moisture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content-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loss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keeping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quality.</a:t>
            </a:r>
            <a:endParaRPr sz="1500">
              <a:latin typeface="Times New Roman"/>
              <a:cs typeface="Times New Roman"/>
            </a:endParaRPr>
          </a:p>
          <a:p>
            <a:pPr marL="80010" indent="-67945">
              <a:lnSpc>
                <a:spcPct val="100000"/>
              </a:lnSpc>
              <a:spcBef>
                <a:spcPts val="900"/>
              </a:spcBef>
              <a:buSzPct val="93333"/>
              <a:buFont typeface="Arial"/>
              <a:buChar char="•"/>
              <a:tabLst>
                <a:tab pos="80645" algn="l"/>
              </a:tabLst>
            </a:pPr>
            <a:r>
              <a:rPr sz="1500" dirty="0">
                <a:latin typeface="Times New Roman"/>
                <a:cs typeface="Times New Roman"/>
              </a:rPr>
              <a:t>Black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color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due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to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transformation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chlorophyll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to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pheophytin</a:t>
            </a:r>
            <a:endParaRPr sz="1500">
              <a:latin typeface="Times New Roman"/>
              <a:cs typeface="Times New Roman"/>
            </a:endParaRPr>
          </a:p>
          <a:p>
            <a:pPr marL="80010" indent="-67945">
              <a:lnSpc>
                <a:spcPct val="100000"/>
              </a:lnSpc>
              <a:spcBef>
                <a:spcPts val="905"/>
              </a:spcBef>
              <a:buSzPct val="93333"/>
              <a:buFont typeface="Arial"/>
              <a:buChar char="•"/>
              <a:tabLst>
                <a:tab pos="80645" algn="l"/>
              </a:tabLst>
            </a:pPr>
            <a:r>
              <a:rPr sz="1500" dirty="0">
                <a:latin typeface="Times New Roman"/>
                <a:cs typeface="Times New Roman"/>
              </a:rPr>
              <a:t>Polyphenols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combine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with tea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leaf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proteins-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reduction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astringency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53000" y="762000"/>
            <a:ext cx="3657600" cy="27432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242809" y="2688463"/>
            <a:ext cx="1500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Cambria"/>
                <a:cs typeface="Cambria"/>
              </a:rPr>
              <a:t>CTC</a:t>
            </a:r>
            <a:r>
              <a:rPr sz="1800" b="1" spc="-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mbria"/>
                <a:cs typeface="Cambria"/>
              </a:rPr>
              <a:t>tea</a:t>
            </a:r>
            <a:r>
              <a:rPr sz="1800" b="1" spc="-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mbria"/>
                <a:cs typeface="Cambria"/>
              </a:rPr>
              <a:t>driers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smtClean="0"/>
              <a:t>0</a:t>
            </a:r>
            <a:endParaRPr spc="-10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8048" y="69850"/>
            <a:ext cx="36379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Sorting</a:t>
            </a:r>
            <a:r>
              <a:rPr sz="32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32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Grading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108828" y="1337817"/>
            <a:ext cx="36449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Remove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stalks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fibers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and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grade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tea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by </a:t>
            </a:r>
            <a:r>
              <a:rPr sz="1600" b="1" dirty="0">
                <a:latin typeface="Times New Roman"/>
                <a:cs typeface="Times New Roman"/>
              </a:rPr>
              <a:t>passing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through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different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sized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meshes.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761" y="165354"/>
            <a:ext cx="1371600" cy="368935"/>
          </a:xfrm>
          <a:prstGeom prst="rect">
            <a:avLst/>
          </a:prstGeom>
          <a:ln w="25907">
            <a:solidFill>
              <a:srgbClr val="F79546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dirty="0">
                <a:solidFill>
                  <a:srgbClr val="C00000"/>
                </a:solidFill>
                <a:latin typeface="Cambria"/>
                <a:cs typeface="Cambria"/>
              </a:rPr>
              <a:t>5.</a:t>
            </a:r>
            <a:r>
              <a:rPr sz="1800" b="1" spc="-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mbria"/>
                <a:cs typeface="Cambria"/>
              </a:rPr>
              <a:t>Grading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79450" y="679450"/>
          <a:ext cx="7924800" cy="1649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3680"/>
                <a:gridCol w="5151120"/>
              </a:tblGrid>
              <a:tr h="639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Whole leaf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grade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991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Broken Orange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Pekoe, Orange Pekoe,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Pekoe,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Souchong,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BOP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fannings,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Fannings,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Dust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leafy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grade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Flowery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pekoe,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Pekoe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Broken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grade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241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Primary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dust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(BOP</a:t>
                      </a:r>
                      <a:r>
                        <a:rPr sz="18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dust,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Fine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dust)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Secondary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dust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(Pekoe dust,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Golden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dust,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Superfine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dust)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2986" y="3024823"/>
            <a:ext cx="5689600" cy="31341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9139" y="461899"/>
            <a:ext cx="35636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000000"/>
                </a:solidFill>
                <a:latin typeface="Calibri"/>
                <a:cs typeface="Calibri"/>
              </a:rPr>
              <a:t>Quality</a:t>
            </a:r>
            <a:r>
              <a:rPr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0000"/>
                </a:solidFill>
                <a:latin typeface="Calibri"/>
                <a:cs typeface="Calibri"/>
              </a:rPr>
              <a:t>Control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615" y="356615"/>
            <a:ext cx="3858767" cy="29047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" y="3429000"/>
            <a:ext cx="3733800" cy="29108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5255" y="3429000"/>
            <a:ext cx="4038600" cy="28453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422775" y="1389205"/>
            <a:ext cx="4309110" cy="13970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dirty="0">
                <a:latin typeface="Calibri"/>
                <a:cs typeface="Calibri"/>
              </a:rPr>
              <a:t>Use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same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weight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tea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per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cup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Calibri"/>
                <a:cs typeface="Calibri"/>
              </a:rPr>
              <a:t>Allowed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to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steep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hot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water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same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time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Calibri"/>
                <a:cs typeface="Calibri"/>
              </a:rPr>
              <a:t>Grade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indicated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by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cup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placement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99076" y="1293875"/>
            <a:ext cx="3354070" cy="5564505"/>
            <a:chOff x="4799076" y="1293875"/>
            <a:chExt cx="3354070" cy="5564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9076" y="1293875"/>
              <a:ext cx="3348993" cy="21572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5276" y="3427475"/>
              <a:ext cx="3277362" cy="18219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3000" y="5215127"/>
              <a:ext cx="1635252" cy="164287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40432" y="160731"/>
            <a:ext cx="48533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Labeling</a:t>
            </a:r>
            <a:r>
              <a:rPr sz="40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&amp;</a:t>
            </a:r>
            <a:r>
              <a:rPr sz="40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packaging</a:t>
            </a:r>
            <a:endParaRPr sz="40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55582" y="908057"/>
            <a:ext cx="3698240" cy="4206240"/>
            <a:chOff x="755582" y="908057"/>
            <a:chExt cx="3698240" cy="42062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582" y="908057"/>
              <a:ext cx="3697993" cy="239774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400" y="1066799"/>
              <a:ext cx="3200400" cy="19004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6676" y="2970275"/>
              <a:ext cx="3429762" cy="2143506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57060" y="5266943"/>
            <a:ext cx="1132643" cy="159105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smtClean="0"/>
              <a:t>EY</a:t>
            </a:r>
            <a:endParaRPr spc="-10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714" y="348574"/>
            <a:ext cx="8412370" cy="601898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1650" y="419480"/>
            <a:ext cx="1353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White</a:t>
            </a:r>
            <a:r>
              <a:rPr sz="2400" b="1" spc="-1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Tea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8916" y="4028313"/>
            <a:ext cx="3642995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dirty="0">
                <a:latin typeface="Arial"/>
                <a:cs typeface="Arial"/>
              </a:rPr>
              <a:t>Leaf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buds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fully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open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still </a:t>
            </a:r>
            <a:r>
              <a:rPr sz="1800" dirty="0">
                <a:latin typeface="Arial"/>
                <a:cs typeface="Arial"/>
              </a:rPr>
              <a:t>covered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with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fine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silky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hairs.</a:t>
            </a:r>
            <a:endParaRPr sz="1800">
              <a:latin typeface="Arial"/>
              <a:cs typeface="Arial"/>
            </a:endParaRPr>
          </a:p>
          <a:p>
            <a:pPr marL="419100" indent="-407034">
              <a:lnSpc>
                <a:spcPct val="100000"/>
              </a:lnSpc>
              <a:spcBef>
                <a:spcPts val="430"/>
              </a:spcBef>
              <a:buFont typeface="Wingdings"/>
              <a:buChar char=""/>
              <a:tabLst>
                <a:tab pos="419100" algn="l"/>
                <a:tab pos="419734" algn="l"/>
              </a:tabLst>
            </a:pPr>
            <a:r>
              <a:rPr sz="1800" dirty="0">
                <a:latin typeface="Arial"/>
                <a:cs typeface="Arial"/>
              </a:rPr>
              <a:t>Quickly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air</a:t>
            </a:r>
            <a:r>
              <a:rPr sz="1800" spc="-10" dirty="0">
                <a:latin typeface="Arial"/>
                <a:cs typeface="Arial"/>
              </a:rPr>
              <a:t> dried</a:t>
            </a:r>
            <a:endParaRPr sz="1800">
              <a:latin typeface="Arial"/>
              <a:cs typeface="Arial"/>
            </a:endParaRPr>
          </a:p>
          <a:p>
            <a:pPr marL="355600" marR="80010" indent="-342900">
              <a:lnSpc>
                <a:spcPct val="100000"/>
              </a:lnSpc>
              <a:spcBef>
                <a:spcPts val="434"/>
              </a:spcBef>
              <a:buFont typeface="Wingdings"/>
              <a:buChar char=""/>
              <a:tabLst>
                <a:tab pos="481965" algn="l"/>
                <a:tab pos="482600" algn="l"/>
              </a:tabLst>
            </a:pPr>
            <a:r>
              <a:rPr dirty="0"/>
              <a:t>	</a:t>
            </a:r>
            <a:r>
              <a:rPr sz="1800" dirty="0">
                <a:latin typeface="Arial"/>
                <a:cs typeface="Arial"/>
              </a:rPr>
              <a:t>White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said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have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three </a:t>
            </a:r>
            <a:r>
              <a:rPr sz="1800" dirty="0">
                <a:latin typeface="Arial"/>
                <a:cs typeface="Arial"/>
              </a:rPr>
              <a:t>time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more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antioxidants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than </a:t>
            </a:r>
            <a:r>
              <a:rPr sz="1800" dirty="0">
                <a:latin typeface="Arial"/>
                <a:cs typeface="Arial"/>
              </a:rPr>
              <a:t>green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black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tea</a:t>
            </a:r>
            <a:r>
              <a:rPr sz="1600" spc="-20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7514" y="481710"/>
            <a:ext cx="1292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Calibri"/>
                <a:cs typeface="Calibri"/>
              </a:rPr>
              <a:t>Green</a:t>
            </a:r>
            <a:r>
              <a:rPr sz="2400" b="1" spc="-4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006600"/>
                </a:solidFill>
                <a:latin typeface="Calibri"/>
                <a:cs typeface="Calibri"/>
              </a:rPr>
              <a:t>Tea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08626" y="4109440"/>
            <a:ext cx="2850515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Without</a:t>
            </a:r>
            <a:r>
              <a:rPr sz="20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fermentation</a:t>
            </a:r>
            <a:r>
              <a:rPr sz="20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China</a:t>
            </a:r>
            <a:r>
              <a:rPr sz="20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0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Japan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8626" y="4841337"/>
            <a:ext cx="3169285" cy="756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425450" indent="-413384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425450" algn="l"/>
                <a:tab pos="426084" algn="l"/>
              </a:tabLst>
            </a:pPr>
            <a:r>
              <a:rPr sz="2000" dirty="0">
                <a:solidFill>
                  <a:srgbClr val="C00000"/>
                </a:solidFill>
                <a:latin typeface="Arial"/>
                <a:cs typeface="Arial"/>
              </a:rPr>
              <a:t>Polyphenols,</a:t>
            </a:r>
            <a:r>
              <a:rPr sz="2000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Arial"/>
                <a:cs typeface="Arial"/>
              </a:rPr>
              <a:t>Catechins,</a:t>
            </a:r>
            <a:endParaRPr sz="2000">
              <a:latin typeface="Arial"/>
              <a:cs typeface="Arial"/>
            </a:endParaRPr>
          </a:p>
          <a:p>
            <a:pPr marL="774700" indent="-762635">
              <a:lnSpc>
                <a:spcPct val="100000"/>
              </a:lnSpc>
              <a:spcBef>
                <a:spcPts val="480"/>
              </a:spcBef>
              <a:buChar char="•"/>
              <a:tabLst>
                <a:tab pos="774700" algn="l"/>
                <a:tab pos="775335" algn="l"/>
              </a:tabLst>
            </a:pPr>
            <a:r>
              <a:rPr sz="2000" dirty="0">
                <a:solidFill>
                  <a:srgbClr val="C00000"/>
                </a:solidFill>
                <a:latin typeface="Arial"/>
                <a:cs typeface="Arial"/>
              </a:rPr>
              <a:t>and</a:t>
            </a:r>
            <a:r>
              <a:rPr sz="2000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Arial"/>
                <a:cs typeface="Arial"/>
              </a:rPr>
              <a:t>Flavonoids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9616" y="1357883"/>
            <a:ext cx="1865376" cy="24094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0011" y="1214627"/>
            <a:ext cx="2046732" cy="246583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8116" y="571500"/>
            <a:ext cx="3287395" cy="425450"/>
          </a:xfrm>
          <a:prstGeom prst="rect">
            <a:avLst/>
          </a:prstGeom>
          <a:solidFill>
            <a:srgbClr val="548ED4"/>
          </a:solidFill>
        </p:spPr>
        <p:txBody>
          <a:bodyPr vert="horz" wrap="square" lIns="0" tIns="3175" rIns="0" bIns="0" rtlCol="0">
            <a:spAutoFit/>
          </a:bodyPr>
          <a:lstStyle/>
          <a:p>
            <a:pPr marL="901700">
              <a:lnSpc>
                <a:spcPct val="100000"/>
              </a:lnSpc>
              <a:spcBef>
                <a:spcPts val="25"/>
              </a:spcBef>
            </a:pPr>
            <a:r>
              <a:rPr sz="2400" b="1" dirty="0">
                <a:latin typeface="Times New Roman"/>
                <a:cs typeface="Times New Roman"/>
              </a:rPr>
              <a:t>Oolong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Tea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4712970"/>
            <a:ext cx="344424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 indent="-39497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07034" algn="l"/>
                <a:tab pos="407670" algn="l"/>
              </a:tabLst>
            </a:pPr>
            <a:r>
              <a:rPr sz="1500" b="1" dirty="0">
                <a:latin typeface="Arial"/>
                <a:cs typeface="Arial"/>
              </a:rPr>
              <a:t>between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green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tea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and black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tea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0" dirty="0">
                <a:latin typeface="Arial"/>
                <a:cs typeface="Arial"/>
              </a:rPr>
              <a:t>.</a:t>
            </a:r>
            <a:endParaRPr sz="1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500" b="1" dirty="0">
                <a:latin typeface="Arial"/>
                <a:cs typeface="Arial"/>
              </a:rPr>
              <a:t>Non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fermented</a:t>
            </a:r>
            <a:r>
              <a:rPr sz="1500" b="1" spc="-25" dirty="0">
                <a:latin typeface="Arial"/>
                <a:cs typeface="Arial"/>
              </a:rPr>
              <a:t> tea</a:t>
            </a:r>
            <a:endParaRPr sz="1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500" b="1" dirty="0">
                <a:latin typeface="Arial"/>
                <a:cs typeface="Arial"/>
              </a:rPr>
              <a:t>“green”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and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“amber”</a:t>
            </a:r>
            <a:r>
              <a:rPr sz="1500" b="1" spc="-10" dirty="0">
                <a:latin typeface="Arial"/>
                <a:cs typeface="Arial"/>
              </a:rPr>
              <a:t> style.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1868" y="5627014"/>
            <a:ext cx="3487420" cy="6203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 indent="-342900">
              <a:lnSpc>
                <a:spcPct val="80100"/>
              </a:lnSpc>
              <a:spcBef>
                <a:spcPts val="459"/>
              </a:spcBef>
              <a:buFont typeface="Wingdings"/>
              <a:buChar char=""/>
              <a:tabLst>
                <a:tab pos="407034" algn="l"/>
                <a:tab pos="407670" algn="l"/>
              </a:tabLst>
            </a:pPr>
            <a:r>
              <a:rPr dirty="0"/>
              <a:t>	</a:t>
            </a:r>
            <a:r>
              <a:rPr sz="1500" b="1" dirty="0">
                <a:latin typeface="Arial"/>
                <a:cs typeface="Arial"/>
              </a:rPr>
              <a:t>The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“amber”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styles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are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allowed</a:t>
            </a:r>
            <a:r>
              <a:rPr sz="1500" b="1" spc="-70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to </a:t>
            </a:r>
            <a:r>
              <a:rPr sz="1500" b="1" dirty="0">
                <a:latin typeface="Arial"/>
                <a:cs typeface="Arial"/>
              </a:rPr>
              <a:t>oxidize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slightly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more than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the </a:t>
            </a:r>
            <a:r>
              <a:rPr sz="1500" b="1" dirty="0">
                <a:latin typeface="Arial"/>
                <a:cs typeface="Arial"/>
              </a:rPr>
              <a:t>“green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style”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oolong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spc="-20" dirty="0">
                <a:latin typeface="Arial"/>
                <a:cs typeface="Arial"/>
              </a:rPr>
              <a:t>tea</a:t>
            </a:r>
            <a:r>
              <a:rPr sz="1500" spc="-20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116" y="1571244"/>
            <a:ext cx="3189732" cy="24048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00115" y="499872"/>
            <a:ext cx="3042285" cy="640080"/>
          </a:xfrm>
          <a:prstGeom prst="rect">
            <a:avLst/>
          </a:prstGeom>
          <a:solidFill>
            <a:srgbClr val="C5D9F0"/>
          </a:solidFill>
        </p:spPr>
        <p:txBody>
          <a:bodyPr vert="horz" wrap="square" lIns="0" tIns="97155" rIns="0" bIns="0" rtlCol="0">
            <a:spAutoFit/>
          </a:bodyPr>
          <a:lstStyle/>
          <a:p>
            <a:pPr marL="702945">
              <a:lnSpc>
                <a:spcPct val="100000"/>
              </a:lnSpc>
              <a:spcBef>
                <a:spcPts val="765"/>
              </a:spcBef>
            </a:pPr>
            <a:r>
              <a:rPr sz="2800" b="1" dirty="0">
                <a:solidFill>
                  <a:srgbClr val="8A2929"/>
                </a:solidFill>
                <a:latin typeface="Arial"/>
                <a:cs typeface="Arial"/>
              </a:rPr>
              <a:t>Black</a:t>
            </a:r>
            <a:r>
              <a:rPr sz="2800" b="1" spc="-55" dirty="0">
                <a:solidFill>
                  <a:srgbClr val="8A2929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8A2929"/>
                </a:solidFill>
                <a:latin typeface="Arial"/>
                <a:cs typeface="Arial"/>
              </a:rPr>
              <a:t>Tea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32297" y="4859273"/>
            <a:ext cx="3569335" cy="1553210"/>
          </a:xfrm>
          <a:prstGeom prst="rect">
            <a:avLst/>
          </a:prstGeom>
          <a:ln w="25907">
            <a:solidFill>
              <a:srgbClr val="4F81BC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494665" indent="-405130">
              <a:lnSpc>
                <a:spcPct val="100000"/>
              </a:lnSpc>
              <a:buFont typeface="Wingdings"/>
              <a:buChar char=""/>
              <a:tabLst>
                <a:tab pos="494665" algn="l"/>
                <a:tab pos="495300" algn="l"/>
              </a:tabLst>
            </a:pPr>
            <a:r>
              <a:rPr sz="1900" b="1" dirty="0">
                <a:solidFill>
                  <a:srgbClr val="C00000"/>
                </a:solidFill>
                <a:latin typeface="Times New Roman"/>
                <a:cs typeface="Times New Roman"/>
              </a:rPr>
              <a:t>Global</a:t>
            </a:r>
            <a:r>
              <a:rPr sz="19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C00000"/>
                </a:solidFill>
                <a:latin typeface="Times New Roman"/>
                <a:cs typeface="Times New Roman"/>
              </a:rPr>
              <a:t>out</a:t>
            </a:r>
            <a:r>
              <a:rPr sz="19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C00000"/>
                </a:solidFill>
                <a:latin typeface="Times New Roman"/>
                <a:cs typeface="Times New Roman"/>
              </a:rPr>
              <a:t>put</a:t>
            </a:r>
            <a:r>
              <a:rPr sz="19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C00000"/>
                </a:solidFill>
                <a:latin typeface="Times New Roman"/>
                <a:cs typeface="Times New Roman"/>
              </a:rPr>
              <a:t>73</a:t>
            </a:r>
            <a:r>
              <a:rPr sz="19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9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%</a:t>
            </a:r>
            <a:endParaRPr sz="1900">
              <a:latin typeface="Times New Roman"/>
              <a:cs typeface="Times New Roman"/>
            </a:endParaRPr>
          </a:p>
          <a:p>
            <a:pPr marL="433705" indent="-344170">
              <a:lnSpc>
                <a:spcPct val="100000"/>
              </a:lnSpc>
              <a:buFont typeface="Wingdings"/>
              <a:buChar char=""/>
              <a:tabLst>
                <a:tab pos="433705" algn="l"/>
                <a:tab pos="434340" algn="l"/>
              </a:tabLst>
            </a:pPr>
            <a:r>
              <a:rPr sz="19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Fermented</a:t>
            </a:r>
            <a:endParaRPr sz="1900">
              <a:latin typeface="Times New Roman"/>
              <a:cs typeface="Times New Roman"/>
            </a:endParaRPr>
          </a:p>
          <a:p>
            <a:pPr marL="433705" indent="-344170">
              <a:lnSpc>
                <a:spcPct val="100000"/>
              </a:lnSpc>
              <a:buFont typeface="Wingdings"/>
              <a:buChar char=""/>
              <a:tabLst>
                <a:tab pos="433705" algn="l"/>
                <a:tab pos="434340" algn="l"/>
              </a:tabLst>
            </a:pPr>
            <a:r>
              <a:rPr sz="1900" b="1" dirty="0">
                <a:solidFill>
                  <a:srgbClr val="C00000"/>
                </a:solidFill>
                <a:latin typeface="Times New Roman"/>
                <a:cs typeface="Times New Roman"/>
              </a:rPr>
              <a:t>Theaflavin</a:t>
            </a:r>
            <a:r>
              <a:rPr sz="19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C00000"/>
                </a:solidFill>
                <a:latin typeface="Times New Roman"/>
                <a:cs typeface="Times New Roman"/>
              </a:rPr>
              <a:t>and</a:t>
            </a:r>
            <a:r>
              <a:rPr sz="1900" b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Thearubigins</a:t>
            </a:r>
            <a:endParaRPr sz="19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900" spc="-5" dirty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0115" y="1714500"/>
            <a:ext cx="2857499" cy="257860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464680"/>
            <a:ext cx="6102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039361" y="6464680"/>
            <a:ext cx="106426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mtClean="0"/>
              <a:t>R</a:t>
            </a:r>
            <a:endParaRPr spc="-10"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1144" y="679587"/>
            <a:ext cx="8047355" cy="6116320"/>
            <a:chOff x="521144" y="679587"/>
            <a:chExt cx="8047355" cy="6116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018" y="679587"/>
              <a:ext cx="7735994" cy="42293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0" y="838199"/>
              <a:ext cx="7239000" cy="37322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161" y="4751068"/>
              <a:ext cx="4114800" cy="2032000"/>
            </a:xfrm>
            <a:custGeom>
              <a:avLst/>
              <a:gdLst/>
              <a:ahLst/>
              <a:cxnLst/>
              <a:rect l="l" t="t" r="r" b="b"/>
              <a:pathLst>
                <a:path w="4114800" h="2032000">
                  <a:moveTo>
                    <a:pt x="4114800" y="0"/>
                  </a:moveTo>
                  <a:lnTo>
                    <a:pt x="0" y="0"/>
                  </a:lnTo>
                  <a:lnTo>
                    <a:pt x="0" y="2031492"/>
                  </a:lnTo>
                  <a:lnTo>
                    <a:pt x="4114800" y="2031492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4161" y="4751068"/>
              <a:ext cx="4114800" cy="2032000"/>
            </a:xfrm>
            <a:custGeom>
              <a:avLst/>
              <a:gdLst/>
              <a:ahLst/>
              <a:cxnLst/>
              <a:rect l="l" t="t" r="r" b="b"/>
              <a:pathLst>
                <a:path w="4114800" h="2032000">
                  <a:moveTo>
                    <a:pt x="0" y="2031492"/>
                  </a:moveTo>
                  <a:lnTo>
                    <a:pt x="4114800" y="2031492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2031492"/>
                  </a:lnTo>
                  <a:close/>
                </a:path>
              </a:pathLst>
            </a:custGeom>
            <a:ln w="25908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24840" y="4741011"/>
            <a:ext cx="3784600" cy="130619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40"/>
              </a:spcBef>
              <a:tabLst>
                <a:tab pos="342900" algn="l"/>
              </a:tabLst>
            </a:pPr>
            <a:r>
              <a:rPr sz="1400" b="1" spc="-25" dirty="0">
                <a:solidFill>
                  <a:srgbClr val="FF0000"/>
                </a:solidFill>
                <a:latin typeface="Arial"/>
                <a:cs typeface="Arial"/>
              </a:rPr>
              <a:t>1.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	Orthodox</a:t>
            </a:r>
            <a:r>
              <a:rPr sz="1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process</a:t>
            </a:r>
            <a:endParaRPr sz="1400">
              <a:latin typeface="Arial"/>
              <a:cs typeface="Arial"/>
            </a:endParaRPr>
          </a:p>
          <a:p>
            <a:pPr marL="342900" marR="5080" indent="-343535">
              <a:lnSpc>
                <a:spcPct val="150000"/>
              </a:lnSpc>
              <a:buFont typeface="Wingdings"/>
              <a:buChar char=""/>
              <a:tabLst>
                <a:tab pos="391795" algn="l"/>
                <a:tab pos="392430" algn="l"/>
              </a:tabLst>
            </a:pPr>
            <a:r>
              <a:rPr dirty="0"/>
              <a:t>	</a:t>
            </a:r>
            <a:r>
              <a:rPr sz="1400" dirty="0">
                <a:latin typeface="Arial"/>
                <a:cs typeface="Arial"/>
              </a:rPr>
              <a:t>withered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leaves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rolled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specially </a:t>
            </a:r>
            <a:r>
              <a:rPr sz="1400" dirty="0">
                <a:latin typeface="Arial"/>
                <a:cs typeface="Arial"/>
              </a:rPr>
              <a:t>designed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orthodox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rollers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which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twist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and </a:t>
            </a:r>
            <a:r>
              <a:rPr sz="1400" dirty="0">
                <a:latin typeface="Arial"/>
                <a:cs typeface="Arial"/>
              </a:rPr>
              <a:t>crush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leaves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thereby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rupturing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cells.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140" y="6127496"/>
            <a:ext cx="37814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400" dirty="0">
                <a:latin typeface="Arial"/>
                <a:cs typeface="Arial"/>
              </a:rPr>
              <a:t>Maceration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less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against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CTC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processing.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204" y="233159"/>
            <a:ext cx="8087106" cy="63018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69489" y="368046"/>
            <a:ext cx="3535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Black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tea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manufacturing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types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017008" y="4724400"/>
            <a:ext cx="3531235" cy="1918970"/>
            <a:chOff x="5017008" y="4724400"/>
            <a:chExt cx="3531235" cy="1918970"/>
          </a:xfrm>
        </p:grpSpPr>
        <p:sp>
          <p:nvSpPr>
            <p:cNvPr id="12" name="object 12"/>
            <p:cNvSpPr/>
            <p:nvPr/>
          </p:nvSpPr>
          <p:spPr>
            <a:xfrm>
              <a:off x="5029962" y="4737353"/>
              <a:ext cx="3505200" cy="1892935"/>
            </a:xfrm>
            <a:custGeom>
              <a:avLst/>
              <a:gdLst/>
              <a:ahLst/>
              <a:cxnLst/>
              <a:rect l="l" t="t" r="r" b="b"/>
              <a:pathLst>
                <a:path w="3505200" h="1892934">
                  <a:moveTo>
                    <a:pt x="3505199" y="0"/>
                  </a:moveTo>
                  <a:lnTo>
                    <a:pt x="0" y="0"/>
                  </a:lnTo>
                  <a:lnTo>
                    <a:pt x="0" y="1892808"/>
                  </a:lnTo>
                  <a:lnTo>
                    <a:pt x="3505199" y="1892808"/>
                  </a:lnTo>
                  <a:lnTo>
                    <a:pt x="3505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29962" y="4737353"/>
              <a:ext cx="3505200" cy="1892935"/>
            </a:xfrm>
            <a:custGeom>
              <a:avLst/>
              <a:gdLst/>
              <a:ahLst/>
              <a:cxnLst/>
              <a:rect l="l" t="t" r="r" b="b"/>
              <a:pathLst>
                <a:path w="3505200" h="1892934">
                  <a:moveTo>
                    <a:pt x="0" y="1892808"/>
                  </a:moveTo>
                  <a:lnTo>
                    <a:pt x="3505199" y="1892808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189280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08828" y="4851272"/>
            <a:ext cx="3208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2.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CTC</a:t>
            </a:r>
            <a:r>
              <a:rPr sz="18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(Crush,</a:t>
            </a:r>
            <a:r>
              <a:rPr sz="18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Tear</a:t>
            </a:r>
            <a:r>
              <a:rPr sz="18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Curl)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08828" y="5175580"/>
            <a:ext cx="294513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spc="-10" dirty="0">
                <a:latin typeface="Arial"/>
                <a:cs typeface="Arial"/>
              </a:rPr>
              <a:t>Withering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dirty="0">
                <a:latin typeface="Arial"/>
                <a:cs typeface="Arial"/>
              </a:rPr>
              <a:t>Leaf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maceration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rolling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spc="-10" dirty="0">
                <a:latin typeface="Arial"/>
                <a:cs typeface="Arial"/>
              </a:rPr>
              <a:t>Fermentation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spc="-10" dirty="0">
                <a:latin typeface="Arial"/>
                <a:cs typeface="Arial"/>
              </a:rPr>
              <a:t>Drying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Grading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0540" y="6447535"/>
            <a:ext cx="3018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spc="-322" baseline="16203" dirty="0" smtClean="0">
                <a:solidFill>
                  <a:srgbClr val="888888"/>
                </a:solidFill>
                <a:latin typeface="Calibri"/>
                <a:cs typeface="Calibri"/>
              </a:rPr>
              <a:t>T</a:t>
            </a:r>
            <a:r>
              <a:rPr lang="en-US" sz="1400" spc="-215" dirty="0" smtClean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lang="en-US" sz="1400" spc="-215" dirty="0" smtClean="0">
                <a:solidFill>
                  <a:srgbClr val="888888"/>
                </a:solidFill>
                <a:latin typeface="Arial"/>
                <a:cs typeface="Arial"/>
              </a:rPr>
              <a:t>Tea </a:t>
            </a:r>
            <a:r>
              <a:rPr sz="1400" smtClean="0">
                <a:latin typeface="Arial"/>
                <a:cs typeface="Arial"/>
              </a:rPr>
              <a:t>with</a:t>
            </a:r>
            <a:r>
              <a:rPr sz="1400" spc="-3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good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flavor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aroma.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26957" y="6426504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32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13961" y="6350609"/>
            <a:ext cx="1327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75" baseline="18518" smtClean="0">
                <a:latin typeface="Wingdings"/>
                <a:cs typeface="Wingdings"/>
              </a:rPr>
              <a:t></a:t>
            </a:r>
            <a:endParaRPr sz="2700" baseline="18518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877</Words>
  <Application>Microsoft Office PowerPoint</Application>
  <PresentationFormat>On-screen Show (4:3)</PresentationFormat>
  <Paragraphs>199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     PROCESSING OF TEA</vt:lpstr>
      <vt:lpstr>Plucking (Harvesting) of Tea</vt:lpstr>
      <vt:lpstr>Slide 3</vt:lpstr>
      <vt:lpstr>Different standards of tea plucking</vt:lpstr>
      <vt:lpstr>Slide 5</vt:lpstr>
      <vt:lpstr>Packing of plucked leaves for processing</vt:lpstr>
      <vt:lpstr>Tea processing</vt:lpstr>
      <vt:lpstr>Tea processing</vt:lpstr>
      <vt:lpstr>Slide 9</vt:lpstr>
      <vt:lpstr>1. Withering:</vt:lpstr>
      <vt:lpstr>Slide 11</vt:lpstr>
      <vt:lpstr>Judging the end point of withering</vt:lpstr>
      <vt:lpstr>Slide 13</vt:lpstr>
      <vt:lpstr>Slide 14</vt:lpstr>
      <vt:lpstr>Slide 15</vt:lpstr>
      <vt:lpstr>Slide 16</vt:lpstr>
      <vt:lpstr>Drying or Firing</vt:lpstr>
      <vt:lpstr>4. Drying</vt:lpstr>
      <vt:lpstr>Slide 19</vt:lpstr>
      <vt:lpstr>Slide 20</vt:lpstr>
      <vt:lpstr>Quality Control</vt:lpstr>
      <vt:lpstr>Labeling &amp; packaging</vt:lpstr>
      <vt:lpstr>Slide 23</vt:lpstr>
      <vt:lpstr>White Tea</vt:lpstr>
      <vt:lpstr>Oolong Tea</vt:lpstr>
      <vt:lpstr>Black tea manufacturing 2 types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HP</cp:lastModifiedBy>
  <cp:revision>4</cp:revision>
  <dcterms:created xsi:type="dcterms:W3CDTF">2022-07-19T05:36:38Z</dcterms:created>
  <dcterms:modified xsi:type="dcterms:W3CDTF">2022-07-19T06:01:07Z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2020-04-03T00:00:00Z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2022-07-19T00:00:00Z</vt:filetime>
  </property>
</Properties>
</file>